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Default Extension="jpg" ContentType="image/jp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1" r:id="rId4"/>
  </p:sldMasterIdLst>
  <p:notesMasterIdLst>
    <p:notesMasterId r:id="rId65"/>
  </p:notesMasterIdLst>
  <p:handoutMasterIdLst>
    <p:handoutMasterId r:id="rId66"/>
  </p:handoutMasterIdLst>
  <p:sldIdLst>
    <p:sldId id="258" r:id="rId5"/>
    <p:sldId id="304" r:id="rId6"/>
    <p:sldId id="344" r:id="rId7"/>
    <p:sldId id="312" r:id="rId8"/>
    <p:sldId id="313" r:id="rId9"/>
    <p:sldId id="346" r:id="rId10"/>
    <p:sldId id="347" r:id="rId11"/>
    <p:sldId id="348" r:id="rId12"/>
    <p:sldId id="349" r:id="rId13"/>
    <p:sldId id="350" r:id="rId14"/>
    <p:sldId id="351" r:id="rId15"/>
    <p:sldId id="352" r:id="rId16"/>
    <p:sldId id="353" r:id="rId17"/>
    <p:sldId id="354" r:id="rId18"/>
    <p:sldId id="356" r:id="rId19"/>
    <p:sldId id="355" r:id="rId20"/>
    <p:sldId id="357" r:id="rId21"/>
    <p:sldId id="358" r:id="rId22"/>
    <p:sldId id="359" r:id="rId23"/>
    <p:sldId id="360" r:id="rId24"/>
    <p:sldId id="314" r:id="rId25"/>
    <p:sldId id="315" r:id="rId26"/>
    <p:sldId id="316" r:id="rId27"/>
    <p:sldId id="318" r:id="rId28"/>
    <p:sldId id="319" r:id="rId29"/>
    <p:sldId id="361" r:id="rId30"/>
    <p:sldId id="362" r:id="rId31"/>
    <p:sldId id="363" r:id="rId32"/>
    <p:sldId id="322" r:id="rId33"/>
    <p:sldId id="320" r:id="rId34"/>
    <p:sldId id="364" r:id="rId35"/>
    <p:sldId id="323" r:id="rId36"/>
    <p:sldId id="332" r:id="rId37"/>
    <p:sldId id="325" r:id="rId38"/>
    <p:sldId id="326" r:id="rId39"/>
    <p:sldId id="365" r:id="rId40"/>
    <p:sldId id="366" r:id="rId41"/>
    <p:sldId id="367" r:id="rId42"/>
    <p:sldId id="321" r:id="rId43"/>
    <p:sldId id="327" r:id="rId44"/>
    <p:sldId id="328" r:id="rId45"/>
    <p:sldId id="333" r:id="rId46"/>
    <p:sldId id="336" r:id="rId47"/>
    <p:sldId id="334" r:id="rId48"/>
    <p:sldId id="335" r:id="rId49"/>
    <p:sldId id="337" r:id="rId50"/>
    <p:sldId id="338" r:id="rId51"/>
    <p:sldId id="345" r:id="rId52"/>
    <p:sldId id="368" r:id="rId53"/>
    <p:sldId id="369" r:id="rId54"/>
    <p:sldId id="370" r:id="rId55"/>
    <p:sldId id="371" r:id="rId56"/>
    <p:sldId id="372" r:id="rId57"/>
    <p:sldId id="373" r:id="rId58"/>
    <p:sldId id="374" r:id="rId59"/>
    <p:sldId id="339" r:id="rId60"/>
    <p:sldId id="340" r:id="rId61"/>
    <p:sldId id="341" r:id="rId62"/>
    <p:sldId id="329" r:id="rId63"/>
    <p:sldId id="302" r:id="rId64"/>
  </p:sldIdLst>
  <p:sldSz cx="9906000" cy="6858000" type="A4"/>
  <p:notesSz cx="6858000" cy="9144000"/>
  <p:embeddedFontLst>
    <p:embeddedFont>
      <p:font typeface="Gill Sans MT" panose="020B0502020104020203" pitchFamily="34" charset="0"/>
      <p:regular r:id="rId67"/>
      <p:bold r:id="rId68"/>
      <p:italic r:id="rId69"/>
      <p:boldItalic r:id="rId70"/>
    </p:embeddedFont>
    <p:embeddedFont>
      <p:font typeface="나눔고딕" panose="020B0600000101010101" charset="-127"/>
      <p:regular r:id="rId71"/>
      <p:bold r:id="rId72"/>
    </p:embeddedFont>
    <p:embeddedFont>
      <p:font typeface="맑은 고딕" panose="020B0503020000020004" pitchFamily="50" charset="-127"/>
      <p:regular r:id="rId73"/>
      <p:bold r:id="rId74"/>
    </p:embeddedFont>
    <p:embeddedFont>
      <p:font typeface="Cambria Math" panose="02040503050406030204" pitchFamily="18" charset="0"/>
      <p:regular r:id="rId75"/>
    </p:embeddedFont>
    <p:embeddedFont>
      <p:font typeface="나눔바른고딕" panose="020B0600000101010101" charset="-127"/>
      <p:regular r:id="rId76"/>
      <p:bold r:id="rId77"/>
    </p:embeddedFont>
    <p:embeddedFont>
      <p:font typeface="나눔고딕 Bold" panose="020B0600000101010101" charset="-127"/>
      <p:bold r:id="rId7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EEEEEE"/>
    <a:srgbClr val="035AB9"/>
    <a:srgbClr val="FF0000"/>
    <a:srgbClr val="FF8181"/>
    <a:srgbClr val="D68B04"/>
    <a:srgbClr val="66CCFF"/>
    <a:srgbClr val="2F8DCA"/>
    <a:srgbClr val="BCE292"/>
    <a:srgbClr val="FF9F9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8FB837D-C827-4EFA-A057-4D05807E0F7C}" styleName="테마 스타일 1 - 강조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F1AB2-1976-4502-BF36-3FF5EA218861}" styleName="보통 스타일 4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BDBED569-4797-4DF1-A0F4-6AAB3CD982D8}" styleName="밝은 스타일 3 - 강조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205" autoAdjust="0"/>
    <p:restoredTop sz="86421" autoAdjust="0"/>
  </p:normalViewPr>
  <p:slideViewPr>
    <p:cSldViewPr>
      <p:cViewPr varScale="1">
        <p:scale>
          <a:sx n="104" d="100"/>
          <a:sy n="104" d="100"/>
        </p:scale>
        <p:origin x="1200" y="10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howGuides="1">
      <p:cViewPr varScale="1">
        <p:scale>
          <a:sx n="86" d="100"/>
          <a:sy n="86" d="100"/>
        </p:scale>
        <p:origin x="3786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slide" Target="slides/slide59.xml"/><Relationship Id="rId68" Type="http://schemas.openxmlformats.org/officeDocument/2006/relationships/font" Target="fonts/font2.fntdata"/><Relationship Id="rId76" Type="http://schemas.openxmlformats.org/officeDocument/2006/relationships/font" Target="fonts/font10.fntdata"/><Relationship Id="rId7" Type="http://schemas.openxmlformats.org/officeDocument/2006/relationships/slide" Target="slides/slide3.xml"/><Relationship Id="rId71" Type="http://schemas.openxmlformats.org/officeDocument/2006/relationships/font" Target="fonts/font5.fntdata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handoutMaster" Target="handoutMasters/handoutMaster1.xml"/><Relationship Id="rId74" Type="http://schemas.openxmlformats.org/officeDocument/2006/relationships/font" Target="fonts/font8.fntdata"/><Relationship Id="rId79" Type="http://schemas.openxmlformats.org/officeDocument/2006/relationships/presProps" Target="presProp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82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notesMaster" Target="notesMasters/notesMaster1.xml"/><Relationship Id="rId73" Type="http://schemas.openxmlformats.org/officeDocument/2006/relationships/font" Target="fonts/font7.fntdata"/><Relationship Id="rId78" Type="http://schemas.openxmlformats.org/officeDocument/2006/relationships/font" Target="fonts/font12.fntdata"/><Relationship Id="rId8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font" Target="fonts/font3.fntdata"/><Relationship Id="rId77" Type="http://schemas.openxmlformats.org/officeDocument/2006/relationships/font" Target="fonts/font11.fntdata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font" Target="fonts/font6.fntdata"/><Relationship Id="rId80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font" Target="fonts/font1.fntdata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font" Target="fonts/font4.fntdata"/><Relationship Id="rId75" Type="http://schemas.openxmlformats.org/officeDocument/2006/relationships/font" Target="fonts/font9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3796DA-12F9-4E10-8F39-BA1239AA18AD}" type="datetimeFigureOut">
              <a:rPr lang="ko-KR" altLang="en-US" smtClean="0"/>
              <a:t>2019-11-18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1A4890-DF62-4429-A135-73A6DED8AA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622560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0916CE-2A9C-4339-9F6F-76A33DA8D7D7}" type="datetimeFigureOut">
              <a:rPr lang="ko-KR" altLang="en-US" smtClean="0"/>
              <a:pPr/>
              <a:t>2019-11-18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762E47-4B40-4A6D-BD94-C2F3079AC40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75008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417CB7B-7608-417C-9416-4D062F5460D4}" type="slidenum">
              <a:rPr lang="en-US" altLang="ko-KR" smtClean="0"/>
              <a:pPr/>
              <a:t>1</a:t>
            </a:fld>
            <a:endParaRPr lang="en-US" altLang="ko-KR"/>
          </a:p>
        </p:txBody>
      </p:sp>
      <p:sp>
        <p:nvSpPr>
          <p:cNvPr id="69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52500" y="685800"/>
            <a:ext cx="4953000" cy="3429000"/>
          </a:xfrm>
          <a:ln/>
        </p:spPr>
      </p:sp>
      <p:sp>
        <p:nvSpPr>
          <p:cNvPr id="696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ko-KR" altLang="ko-KR"/>
          </a:p>
        </p:txBody>
      </p:sp>
    </p:spTree>
    <p:extLst>
      <p:ext uri="{BB962C8B-B14F-4D97-AF65-F5344CB8AC3E}">
        <p14:creationId xmlns:p14="http://schemas.microsoft.com/office/powerpoint/2010/main" val="728306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73050" y="116632"/>
            <a:ext cx="5472038" cy="372258"/>
          </a:xfrm>
          <a:prstGeom prst="rect">
            <a:avLst/>
          </a:prstGeom>
        </p:spPr>
        <p:txBody>
          <a:bodyPr/>
          <a:lstStyle>
            <a:lvl1pPr>
              <a:defRPr sz="2000" b="0">
                <a:latin typeface="나눔고딕 Bold" panose="020D0804000000000000" pitchFamily="50" charset="-127"/>
                <a:ea typeface="나눔고딕 Bold" panose="020D0804000000000000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9721586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>
            <a:spLocks noChangeArrowheads="1"/>
          </p:cNvSpPr>
          <p:nvPr userDrawn="1"/>
        </p:nvSpPr>
        <p:spPr bwMode="auto">
          <a:xfrm>
            <a:off x="674688" y="1817688"/>
            <a:ext cx="928200" cy="28800"/>
          </a:xfrm>
          <a:prstGeom prst="rect">
            <a:avLst/>
          </a:prstGeom>
          <a:solidFill>
            <a:srgbClr val="4D4D4D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 type="none" w="sm" len="med"/>
              </a14:hiddenLine>
            </a:ext>
          </a:extLst>
        </p:spPr>
        <p:txBody>
          <a:bodyPr>
            <a:spAutoFit/>
          </a:bodyPr>
          <a:lstStyle>
            <a:lvl1pPr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fontAlgn="base" latinLnBrk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ko-KR" altLang="en-US" sz="1662">
              <a:solidFill>
                <a:srgbClr val="000000"/>
              </a:solidFill>
              <a:latin typeface="+mn-ea"/>
              <a:ea typeface="+mn-ea"/>
            </a:endParaRPr>
          </a:p>
        </p:txBody>
      </p:sp>
      <p:sp>
        <p:nvSpPr>
          <p:cNvPr id="194563" name="Rectangle 3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560512" y="2177451"/>
            <a:ext cx="6416552" cy="521402"/>
          </a:xfrm>
          <a:prstGeom prst="rect">
            <a:avLst/>
          </a:prstGeom>
        </p:spPr>
        <p:txBody>
          <a:bodyPr/>
          <a:lstStyle>
            <a:lvl1pPr algn="l">
              <a:defRPr sz="2769">
                <a:latin typeface="+mn-ea"/>
                <a:ea typeface="+mn-ea"/>
              </a:defRPr>
            </a:lvl1pPr>
          </a:lstStyle>
          <a:p>
            <a:r>
              <a:rPr lang="ko-KR" altLang="en-US" dirty="0" err="1"/>
              <a:t>코오ㅁ롱베니트</a:t>
            </a:r>
            <a:r>
              <a:rPr lang="ko-KR" altLang="en-US" dirty="0"/>
              <a:t> 대내보고 서식 </a:t>
            </a:r>
            <a:r>
              <a:rPr lang="en-US" altLang="ko-KR" dirty="0"/>
              <a:t>– </a:t>
            </a:r>
            <a:r>
              <a:rPr lang="ko-KR" altLang="en-US" dirty="0"/>
              <a:t>가로</a:t>
            </a:r>
            <a:r>
              <a:rPr lang="en-US" altLang="ko-KR" dirty="0"/>
              <a:t>1</a:t>
            </a:r>
          </a:p>
        </p:txBody>
      </p:sp>
      <p:pic>
        <p:nvPicPr>
          <p:cNvPr id="3076" name="Picture 4" descr="googlenet에 대한 이미지 검색결과"/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978"/>
          <a:stretch/>
        </p:blipFill>
        <p:spPr bwMode="auto">
          <a:xfrm>
            <a:off x="643519" y="3501008"/>
            <a:ext cx="8219798" cy="2270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 userDrawn="1"/>
        </p:nvSpPr>
        <p:spPr bwMode="auto">
          <a:xfrm>
            <a:off x="555508" y="5925948"/>
            <a:ext cx="4469499" cy="64807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sm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521524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705271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5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83" name="Rectangle 1283"/>
          <p:cNvSpPr>
            <a:spLocks noChangeArrowheads="1"/>
          </p:cNvSpPr>
          <p:nvPr userDrawn="1"/>
        </p:nvSpPr>
        <p:spPr bwMode="auto">
          <a:xfrm>
            <a:off x="4648200" y="6483498"/>
            <a:ext cx="609600" cy="209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23262" tIns="0" rIns="23262" bIns="0" anchor="ctr"/>
          <a:lstStyle>
            <a:lvl1pPr eaLnBrk="0" hangingPunct="0"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fontAlgn="base" latinLnBrk="0">
              <a:spcBef>
                <a:spcPct val="0"/>
              </a:spcBef>
              <a:spcAft>
                <a:spcPct val="0"/>
              </a:spcAft>
              <a:defRPr/>
            </a:pPr>
            <a:fld id="{6F031FB3-D1FF-4E38-A739-C2F5DBDE5BFE}" type="slidenum">
              <a:rPr kumimoji="0" lang="en-US" altLang="ko-KR" sz="923" b="0" smtClean="0">
                <a:solidFill>
                  <a:srgbClr val="4D4D4D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pPr algn="ctr" fontAlgn="base" latinLnBrk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r>
              <a:rPr kumimoji="0" lang="en-US" altLang="ko-KR" sz="923" b="0" dirty="0">
                <a:solidFill>
                  <a:srgbClr val="4D4D4D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/ </a:t>
            </a:r>
            <a:r>
              <a:rPr kumimoji="0" lang="en-US" altLang="ko-KR" sz="923" b="0" dirty="0" smtClean="0">
                <a:solidFill>
                  <a:srgbClr val="4D4D4D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32</a:t>
            </a:r>
            <a:endParaRPr kumimoji="0" lang="en-US" altLang="ko-KR" sz="923" b="0" dirty="0">
              <a:solidFill>
                <a:srgbClr val="4D4D4D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29" name="직사각형 5"/>
          <p:cNvSpPr>
            <a:spLocks noChangeArrowheads="1"/>
          </p:cNvSpPr>
          <p:nvPr userDrawn="1"/>
        </p:nvSpPr>
        <p:spPr bwMode="auto">
          <a:xfrm>
            <a:off x="7797804" y="6453336"/>
            <a:ext cx="2030413" cy="373692"/>
          </a:xfrm>
          <a:prstGeom prst="rect">
            <a:avLst/>
          </a:prstGeom>
          <a:solidFill>
            <a:srgbClr val="EEEEEE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 type="none" w="sm" len="med"/>
              </a14:hiddenLine>
            </a:ext>
          </a:extLst>
        </p:spPr>
        <p:txBody>
          <a:bodyPr>
            <a:spAutoFit/>
          </a:bodyPr>
          <a:lstStyle>
            <a:lvl1pPr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fontAlgn="base" latinLnBrk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ko-KR" altLang="en-US" sz="1662">
              <a:solidFill>
                <a:srgbClr val="000000"/>
              </a:solidFill>
            </a:endParaRPr>
          </a:p>
        </p:txBody>
      </p:sp>
      <p:sp>
        <p:nvSpPr>
          <p:cNvPr id="5" name="직사각형 4"/>
          <p:cNvSpPr/>
          <p:nvPr userDrawn="1"/>
        </p:nvSpPr>
        <p:spPr bwMode="auto">
          <a:xfrm>
            <a:off x="128464" y="6477024"/>
            <a:ext cx="1872208" cy="216024"/>
          </a:xfrm>
          <a:prstGeom prst="rect">
            <a:avLst/>
          </a:prstGeom>
          <a:solidFill>
            <a:srgbClr val="EEEEEE"/>
          </a:solidFill>
          <a:ln w="9525" cap="flat" cmpd="sng" algn="ctr">
            <a:noFill/>
            <a:prstDash val="solid"/>
            <a:round/>
            <a:headEnd type="none" w="med" len="med"/>
            <a:tailEnd type="none" w="sm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02011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62" r:id="rId2"/>
    <p:sldLayoutId id="2147483663" r:id="rId3"/>
  </p:sldLayoutIdLs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1569" b="1">
          <a:solidFill>
            <a:schemeClr val="bg1"/>
          </a:solidFill>
          <a:latin typeface="+mn-ea"/>
          <a:ea typeface="+mn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1569">
          <a:solidFill>
            <a:schemeClr val="bg1"/>
          </a:solidFill>
          <a:latin typeface="나눔고딕 Bold" panose="020D0804000000000000" pitchFamily="50" charset="-127"/>
          <a:ea typeface="나눔고딕 Bold" panose="020D0804000000000000" pitchFamily="50" charset="-127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1569">
          <a:solidFill>
            <a:schemeClr val="bg1"/>
          </a:solidFill>
          <a:latin typeface="나눔고딕 Bold" panose="020D0804000000000000" pitchFamily="50" charset="-127"/>
          <a:ea typeface="나눔고딕 Bold" panose="020D0804000000000000" pitchFamily="50" charset="-127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1569">
          <a:solidFill>
            <a:schemeClr val="bg1"/>
          </a:solidFill>
          <a:latin typeface="나눔고딕 Bold" panose="020D0804000000000000" pitchFamily="50" charset="-127"/>
          <a:ea typeface="나눔고딕 Bold" panose="020D0804000000000000" pitchFamily="50" charset="-127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1569">
          <a:solidFill>
            <a:schemeClr val="bg1"/>
          </a:solidFill>
          <a:latin typeface="나눔고딕 Bold" panose="020D0804000000000000" pitchFamily="50" charset="-127"/>
          <a:ea typeface="나눔고딕 Bold" panose="020D0804000000000000" pitchFamily="50" charset="-127"/>
        </a:defRPr>
      </a:lvl5pPr>
      <a:lvl6pPr marL="422039" algn="l" rtl="0" eaLnBrk="0" fontAlgn="base" hangingPunct="0">
        <a:spcBef>
          <a:spcPct val="0"/>
        </a:spcBef>
        <a:spcAft>
          <a:spcPct val="0"/>
        </a:spcAft>
        <a:defRPr kumimoji="1" sz="1569" b="1">
          <a:solidFill>
            <a:srgbClr val="4D4D4D"/>
          </a:solidFill>
          <a:latin typeface="맑은 고딕" pitchFamily="50" charset="-127"/>
          <a:ea typeface="맑은 고딕" pitchFamily="50" charset="-127"/>
        </a:defRPr>
      </a:lvl6pPr>
      <a:lvl7pPr marL="844078" algn="l" rtl="0" eaLnBrk="0" fontAlgn="base" hangingPunct="0">
        <a:spcBef>
          <a:spcPct val="0"/>
        </a:spcBef>
        <a:spcAft>
          <a:spcPct val="0"/>
        </a:spcAft>
        <a:defRPr kumimoji="1" sz="1569" b="1">
          <a:solidFill>
            <a:srgbClr val="4D4D4D"/>
          </a:solidFill>
          <a:latin typeface="맑은 고딕" pitchFamily="50" charset="-127"/>
          <a:ea typeface="맑은 고딕" pitchFamily="50" charset="-127"/>
        </a:defRPr>
      </a:lvl7pPr>
      <a:lvl8pPr marL="1266117" algn="l" rtl="0" eaLnBrk="0" fontAlgn="base" hangingPunct="0">
        <a:spcBef>
          <a:spcPct val="0"/>
        </a:spcBef>
        <a:spcAft>
          <a:spcPct val="0"/>
        </a:spcAft>
        <a:defRPr kumimoji="1" sz="1569" b="1">
          <a:solidFill>
            <a:srgbClr val="4D4D4D"/>
          </a:solidFill>
          <a:latin typeface="맑은 고딕" pitchFamily="50" charset="-127"/>
          <a:ea typeface="맑은 고딕" pitchFamily="50" charset="-127"/>
        </a:defRPr>
      </a:lvl8pPr>
      <a:lvl9pPr marL="1688155" algn="l" rtl="0" eaLnBrk="0" fontAlgn="base" hangingPunct="0">
        <a:spcBef>
          <a:spcPct val="0"/>
        </a:spcBef>
        <a:spcAft>
          <a:spcPct val="0"/>
        </a:spcAft>
        <a:defRPr kumimoji="1" sz="1569" b="1">
          <a:solidFill>
            <a:srgbClr val="4D4D4D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16529" indent="-316529" algn="just" rtl="0" eaLnBrk="0" fontAlgn="base" hangingPunct="0">
        <a:lnSpc>
          <a:spcPct val="105000"/>
        </a:lnSpc>
        <a:spcBef>
          <a:spcPct val="15000"/>
        </a:spcBef>
        <a:spcAft>
          <a:spcPct val="30000"/>
        </a:spcAft>
        <a:buFont typeface="Wingdings" panose="05000000000000000000" pitchFamily="2" charset="2"/>
        <a:buChar char="•"/>
        <a:defRPr kumimoji="1" sz="1108">
          <a:solidFill>
            <a:srgbClr val="000000"/>
          </a:solidFill>
          <a:latin typeface="+mn-ea"/>
          <a:ea typeface="+mn-ea"/>
          <a:cs typeface="+mn-cs"/>
        </a:defRPr>
      </a:lvl1pPr>
      <a:lvl2pPr marL="278428" indent="-148007" algn="just" rtl="0" eaLnBrk="0" fontAlgn="base" hangingPunct="0">
        <a:lnSpc>
          <a:spcPct val="105000"/>
        </a:lnSpc>
        <a:spcBef>
          <a:spcPct val="15000"/>
        </a:spcBef>
        <a:spcAft>
          <a:spcPct val="30000"/>
        </a:spcAft>
        <a:buClr>
          <a:srgbClr val="4D4D4D"/>
        </a:buClr>
        <a:buFont typeface="맑은 고딕" panose="020B0503020000020004" pitchFamily="50" charset="-127"/>
        <a:buChar char="–"/>
        <a:defRPr kumimoji="1" sz="1108">
          <a:solidFill>
            <a:srgbClr val="000000"/>
          </a:solidFill>
          <a:latin typeface="+mn-ea"/>
          <a:ea typeface="+mn-ea"/>
        </a:defRPr>
      </a:lvl2pPr>
      <a:lvl3pPr marL="419108" indent="-139215" algn="just" rtl="0" eaLnBrk="0" fontAlgn="base" hangingPunct="0">
        <a:lnSpc>
          <a:spcPct val="105000"/>
        </a:lnSpc>
        <a:spcBef>
          <a:spcPct val="15000"/>
        </a:spcBef>
        <a:spcAft>
          <a:spcPct val="30000"/>
        </a:spcAft>
        <a:buClr>
          <a:srgbClr val="4D4D4D"/>
        </a:buClr>
        <a:buSzPct val="50000"/>
        <a:buFont typeface="Wingdings" pitchFamily="2" charset="2"/>
        <a:buChar char="Ø"/>
        <a:defRPr kumimoji="1" sz="1108">
          <a:solidFill>
            <a:srgbClr val="000000"/>
          </a:solidFill>
          <a:latin typeface="+mn-ea"/>
          <a:ea typeface="+mn-ea"/>
        </a:defRPr>
      </a:lvl3pPr>
      <a:lvl4pPr marL="524618" indent="-104044" algn="just" rtl="0" eaLnBrk="0" fontAlgn="base" hangingPunct="0">
        <a:lnSpc>
          <a:spcPct val="105000"/>
        </a:lnSpc>
        <a:spcBef>
          <a:spcPct val="15000"/>
        </a:spcBef>
        <a:spcAft>
          <a:spcPct val="30000"/>
        </a:spcAft>
        <a:buClr>
          <a:srgbClr val="4D4D4D"/>
        </a:buClr>
        <a:buChar char="•"/>
        <a:defRPr kumimoji="1" sz="1108">
          <a:solidFill>
            <a:srgbClr val="000000"/>
          </a:solidFill>
          <a:latin typeface="+mn-ea"/>
          <a:ea typeface="+mn-ea"/>
        </a:defRPr>
      </a:lvl4pPr>
      <a:lvl5pPr marL="656505" indent="-130422" algn="just" rtl="0" eaLnBrk="0" fontAlgn="base" hangingPunct="0">
        <a:lnSpc>
          <a:spcPct val="105000"/>
        </a:lnSpc>
        <a:spcBef>
          <a:spcPct val="15000"/>
        </a:spcBef>
        <a:spcAft>
          <a:spcPct val="30000"/>
        </a:spcAft>
        <a:buClr>
          <a:srgbClr val="4D4D4D"/>
        </a:buClr>
        <a:buSzPct val="50000"/>
        <a:buChar char="•"/>
        <a:defRPr kumimoji="1" sz="1108">
          <a:solidFill>
            <a:srgbClr val="000000"/>
          </a:solidFill>
          <a:latin typeface="+mn-ea"/>
          <a:ea typeface="+mn-ea"/>
        </a:defRPr>
      </a:lvl5pPr>
      <a:lvl6pPr marL="1078544" indent="-130422" algn="just" rtl="0" eaLnBrk="0" fontAlgn="base">
        <a:lnSpc>
          <a:spcPct val="105000"/>
        </a:lnSpc>
        <a:spcBef>
          <a:spcPct val="15000"/>
        </a:spcBef>
        <a:spcAft>
          <a:spcPct val="30000"/>
        </a:spcAft>
        <a:buClr>
          <a:srgbClr val="4D4D4D"/>
        </a:buClr>
        <a:buSzPct val="50000"/>
        <a:buChar char="•"/>
        <a:defRPr kumimoji="1" sz="1108">
          <a:solidFill>
            <a:srgbClr val="000000"/>
          </a:solidFill>
          <a:latin typeface="+mn-lt"/>
          <a:ea typeface="+mn-ea"/>
        </a:defRPr>
      </a:lvl6pPr>
      <a:lvl7pPr marL="1500582" indent="-130422" algn="just" rtl="0" eaLnBrk="0" fontAlgn="base">
        <a:lnSpc>
          <a:spcPct val="105000"/>
        </a:lnSpc>
        <a:spcBef>
          <a:spcPct val="15000"/>
        </a:spcBef>
        <a:spcAft>
          <a:spcPct val="30000"/>
        </a:spcAft>
        <a:buClr>
          <a:srgbClr val="4D4D4D"/>
        </a:buClr>
        <a:buSzPct val="50000"/>
        <a:buChar char="•"/>
        <a:defRPr kumimoji="1" sz="1108">
          <a:solidFill>
            <a:srgbClr val="000000"/>
          </a:solidFill>
          <a:latin typeface="+mn-lt"/>
          <a:ea typeface="+mn-ea"/>
        </a:defRPr>
      </a:lvl7pPr>
      <a:lvl8pPr marL="1922622" indent="-130422" algn="just" rtl="0" eaLnBrk="0" fontAlgn="base">
        <a:lnSpc>
          <a:spcPct val="105000"/>
        </a:lnSpc>
        <a:spcBef>
          <a:spcPct val="15000"/>
        </a:spcBef>
        <a:spcAft>
          <a:spcPct val="30000"/>
        </a:spcAft>
        <a:buClr>
          <a:srgbClr val="4D4D4D"/>
        </a:buClr>
        <a:buSzPct val="50000"/>
        <a:buChar char="•"/>
        <a:defRPr kumimoji="1" sz="1108">
          <a:solidFill>
            <a:srgbClr val="000000"/>
          </a:solidFill>
          <a:latin typeface="+mn-lt"/>
          <a:ea typeface="+mn-ea"/>
        </a:defRPr>
      </a:lvl8pPr>
      <a:lvl9pPr marL="2344660" indent="-130422" algn="just" rtl="0" eaLnBrk="0" fontAlgn="base">
        <a:lnSpc>
          <a:spcPct val="105000"/>
        </a:lnSpc>
        <a:spcBef>
          <a:spcPct val="15000"/>
        </a:spcBef>
        <a:spcAft>
          <a:spcPct val="30000"/>
        </a:spcAft>
        <a:buClr>
          <a:srgbClr val="4D4D4D"/>
        </a:buClr>
        <a:buSzPct val="50000"/>
        <a:buChar char="•"/>
        <a:defRPr kumimoji="1" sz="1108">
          <a:solidFill>
            <a:srgbClr val="000000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844078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1pPr>
      <a:lvl2pPr marL="422039" algn="l" defTabSz="844078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2pPr>
      <a:lvl3pPr marL="844078" algn="l" defTabSz="844078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3pPr>
      <a:lvl4pPr marL="1266117" algn="l" defTabSz="844078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4pPr>
      <a:lvl5pPr marL="1688155" algn="l" defTabSz="844078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5pPr>
      <a:lvl6pPr marL="2110195" algn="l" defTabSz="844078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6pPr>
      <a:lvl7pPr marL="2532233" algn="l" defTabSz="844078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7pPr>
      <a:lvl8pPr marL="2954272" algn="l" defTabSz="844078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8pPr>
      <a:lvl9pPr marL="3376311" algn="l" defTabSz="844078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dvN9YVOlK0g" TargetMode="Externa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0.png"/><Relationship Id="rId5" Type="http://schemas.openxmlformats.org/officeDocument/2006/relationships/image" Target="../media/image270.png"/><Relationship Id="rId4" Type="http://schemas.openxmlformats.org/officeDocument/2006/relationships/image" Target="../media/image3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gif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560512" y="1916832"/>
            <a:ext cx="72728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>
                <a:latin typeface="+mn-ea"/>
              </a:rPr>
              <a:t>Tensorflow</a:t>
            </a:r>
            <a:r>
              <a:rPr lang="ko-KR" altLang="en-US" sz="2400" b="1" dirty="0">
                <a:latin typeface="+mn-ea"/>
              </a:rPr>
              <a:t>로 시작하는</a:t>
            </a:r>
          </a:p>
        </p:txBody>
      </p:sp>
      <p:sp>
        <p:nvSpPr>
          <p:cNvPr id="9" name="제목 8"/>
          <p:cNvSpPr>
            <a:spLocks noGrp="1"/>
          </p:cNvSpPr>
          <p:nvPr>
            <p:ph type="ctrTitle"/>
          </p:nvPr>
        </p:nvSpPr>
        <p:spPr>
          <a:xfrm>
            <a:off x="1496616" y="2420888"/>
            <a:ext cx="6048672" cy="710812"/>
          </a:xfrm>
        </p:spPr>
        <p:txBody>
          <a:bodyPr/>
          <a:lstStyle/>
          <a:p>
            <a:r>
              <a:rPr lang="ko-KR" altLang="en-US" sz="4000" dirty="0" smtClea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딥 러닝</a:t>
            </a:r>
            <a:r>
              <a:rPr lang="en-US" altLang="ko-KR" sz="3200" dirty="0" smtClea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(Deep Learning)</a:t>
            </a:r>
            <a:endParaRPr lang="ko-KR" altLang="en-US" sz="32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 bwMode="auto">
          <a:xfrm>
            <a:off x="7757138" y="5362183"/>
            <a:ext cx="1314194" cy="372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4323" tIns="47169" rIns="94323" bIns="47169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r" latinLnBrk="0"/>
            <a:r>
              <a:rPr lang="en-US" altLang="ko-KR" b="1" kern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Bohyun um</a:t>
            </a:r>
            <a:endParaRPr lang="en-US" altLang="ko-KR" b="1" kern="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Cost Function</a:t>
            </a:r>
            <a:endParaRPr lang="ko-KR" altLang="en-US" dirty="0"/>
          </a:p>
        </p:txBody>
      </p:sp>
      <p:sp>
        <p:nvSpPr>
          <p:cNvPr id="4" name="object 4"/>
          <p:cNvSpPr txBox="1"/>
          <p:nvPr/>
        </p:nvSpPr>
        <p:spPr>
          <a:xfrm>
            <a:off x="1216244" y="2893372"/>
            <a:ext cx="7280909" cy="119776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6235" indent="-344170">
              <a:lnSpc>
                <a:spcPct val="100000"/>
              </a:lnSpc>
              <a:spcBef>
                <a:spcPts val="100"/>
              </a:spcBef>
              <a:buFont typeface="Arial"/>
              <a:buChar char="●"/>
              <a:tabLst>
                <a:tab pos="356235" algn="l"/>
                <a:tab pos="356870" algn="l"/>
              </a:tabLst>
            </a:pPr>
            <a:r>
              <a:rPr sz="1500" dirty="0">
                <a:latin typeface="Gulim"/>
                <a:cs typeface="Gulim"/>
              </a:rPr>
              <a:t>학습하는</a:t>
            </a:r>
            <a:r>
              <a:rPr sz="1500" spc="-95" dirty="0">
                <a:latin typeface="Gulim"/>
                <a:cs typeface="Gulim"/>
              </a:rPr>
              <a:t> </a:t>
            </a:r>
            <a:r>
              <a:rPr sz="1500" dirty="0">
                <a:latin typeface="Gulim"/>
                <a:cs typeface="Gulim"/>
              </a:rPr>
              <a:t>프로그램은</a:t>
            </a:r>
            <a:r>
              <a:rPr sz="1500" spc="-90" dirty="0">
                <a:latin typeface="Gulim"/>
                <a:cs typeface="Gulim"/>
              </a:rPr>
              <a:t> </a:t>
            </a:r>
            <a:r>
              <a:rPr sz="1500" spc="-5" dirty="0">
                <a:latin typeface="Arial"/>
                <a:cs typeface="Arial"/>
              </a:rPr>
              <a:t>Cost</a:t>
            </a:r>
            <a:r>
              <a:rPr sz="1500" spc="-10" dirty="0">
                <a:latin typeface="Arial"/>
                <a:cs typeface="Arial"/>
              </a:rPr>
              <a:t> </a:t>
            </a:r>
            <a:r>
              <a:rPr sz="1500" spc="-5" dirty="0">
                <a:latin typeface="Arial"/>
                <a:cs typeface="Arial"/>
              </a:rPr>
              <a:t>Function</a:t>
            </a:r>
            <a:r>
              <a:rPr sz="1500" spc="10" dirty="0">
                <a:latin typeface="Arial"/>
                <a:cs typeface="Arial"/>
              </a:rPr>
              <a:t> </a:t>
            </a:r>
            <a:r>
              <a:rPr sz="1500" dirty="0">
                <a:latin typeface="Gulim"/>
                <a:cs typeface="Gulim"/>
              </a:rPr>
              <a:t>의</a:t>
            </a:r>
            <a:r>
              <a:rPr sz="1500" spc="-90" dirty="0">
                <a:latin typeface="Gulim"/>
                <a:cs typeface="Gulim"/>
              </a:rPr>
              <a:t> </a:t>
            </a:r>
            <a:r>
              <a:rPr sz="1500" dirty="0">
                <a:latin typeface="Gulim"/>
                <a:cs typeface="Gulim"/>
              </a:rPr>
              <a:t>결과가</a:t>
            </a:r>
            <a:r>
              <a:rPr sz="1500" spc="-90" dirty="0">
                <a:latin typeface="Gulim"/>
                <a:cs typeface="Gulim"/>
              </a:rPr>
              <a:t> </a:t>
            </a:r>
            <a:r>
              <a:rPr sz="1500" dirty="0">
                <a:latin typeface="Gulim"/>
                <a:cs typeface="Gulim"/>
              </a:rPr>
              <a:t>가장</a:t>
            </a:r>
            <a:r>
              <a:rPr sz="1500" spc="-90" dirty="0">
                <a:latin typeface="Gulim"/>
                <a:cs typeface="Gulim"/>
              </a:rPr>
              <a:t> </a:t>
            </a:r>
            <a:r>
              <a:rPr sz="1500" dirty="0">
                <a:latin typeface="Gulim"/>
                <a:cs typeface="Gulim"/>
              </a:rPr>
              <a:t>적은</a:t>
            </a:r>
            <a:r>
              <a:rPr sz="1500" spc="-95" dirty="0">
                <a:latin typeface="Gulim"/>
                <a:cs typeface="Gulim"/>
              </a:rPr>
              <a:t> </a:t>
            </a:r>
            <a:r>
              <a:rPr sz="1500" dirty="0">
                <a:latin typeface="Gulim"/>
                <a:cs typeface="Gulim"/>
              </a:rPr>
              <a:t>최적의</a:t>
            </a:r>
            <a:r>
              <a:rPr sz="1500" spc="-90" dirty="0">
                <a:latin typeface="Gulim"/>
                <a:cs typeface="Gulim"/>
              </a:rPr>
              <a:t> </a:t>
            </a:r>
            <a:r>
              <a:rPr sz="1500" dirty="0">
                <a:latin typeface="Arial"/>
                <a:cs typeface="Arial"/>
              </a:rPr>
              <a:t>W</a:t>
            </a:r>
            <a:r>
              <a:rPr sz="1500" spc="-5" dirty="0">
                <a:latin typeface="Arial"/>
                <a:cs typeface="Arial"/>
              </a:rPr>
              <a:t> </a:t>
            </a:r>
            <a:r>
              <a:rPr sz="1500" dirty="0">
                <a:latin typeface="Gulim"/>
                <a:cs typeface="Gulim"/>
              </a:rPr>
              <a:t>와</a:t>
            </a:r>
            <a:r>
              <a:rPr sz="1500" spc="-90" dirty="0">
                <a:latin typeface="Gulim"/>
                <a:cs typeface="Gulim"/>
              </a:rPr>
              <a:t> </a:t>
            </a:r>
            <a:r>
              <a:rPr sz="1500" dirty="0">
                <a:latin typeface="Arial"/>
                <a:cs typeface="Arial"/>
              </a:rPr>
              <a:t>b</a:t>
            </a:r>
            <a:r>
              <a:rPr sz="1500" spc="-10" dirty="0">
                <a:latin typeface="Arial"/>
                <a:cs typeface="Arial"/>
              </a:rPr>
              <a:t> </a:t>
            </a:r>
            <a:r>
              <a:rPr sz="1500" dirty="0">
                <a:latin typeface="Gulim"/>
                <a:cs typeface="Gulim"/>
              </a:rPr>
              <a:t>를</a:t>
            </a:r>
            <a:r>
              <a:rPr sz="1500" spc="-90" dirty="0">
                <a:latin typeface="Gulim"/>
                <a:cs typeface="Gulim"/>
              </a:rPr>
              <a:t> </a:t>
            </a:r>
            <a:r>
              <a:rPr sz="1500" dirty="0">
                <a:latin typeface="Gulim"/>
                <a:cs typeface="Gulim"/>
              </a:rPr>
              <a:t>찾는</a:t>
            </a:r>
            <a:r>
              <a:rPr sz="1500" spc="-90" dirty="0">
                <a:latin typeface="Gulim"/>
                <a:cs typeface="Gulim"/>
              </a:rPr>
              <a:t> </a:t>
            </a:r>
            <a:r>
              <a:rPr sz="1500" dirty="0">
                <a:latin typeface="Gulim"/>
                <a:cs typeface="Gulim"/>
              </a:rPr>
              <a:t>것</a:t>
            </a:r>
            <a:endParaRPr sz="1500">
              <a:latin typeface="Gulim"/>
              <a:cs typeface="Gulim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Font typeface="Arial"/>
              <a:buChar char="●"/>
            </a:pPr>
            <a:endParaRPr lang="en-US" sz="1550" smtClean="0">
              <a:latin typeface="Times New Roman"/>
              <a:cs typeface="Times New Roman"/>
            </a:endParaRPr>
          </a:p>
          <a:p>
            <a:pPr>
              <a:spcBef>
                <a:spcPts val="15"/>
              </a:spcBef>
              <a:buFont typeface="Arial"/>
              <a:buChar char="●"/>
            </a:pPr>
            <a:r>
              <a:rPr lang="en-US" sz="1550">
                <a:latin typeface="Times New Roman"/>
                <a:cs typeface="Times New Roman"/>
              </a:rPr>
              <a:t> </a:t>
            </a:r>
            <a:r>
              <a:rPr lang="en-US" sz="1550" smtClean="0">
                <a:latin typeface="Times New Roman"/>
                <a:cs typeface="Times New Roman"/>
              </a:rPr>
              <a:t>    </a:t>
            </a:r>
            <a:r>
              <a:rPr lang="en-US" sz="1500" spc="-5">
                <a:latin typeface="Arial"/>
                <a:cs typeface="Arial"/>
              </a:rPr>
              <a:t>(w, b) </a:t>
            </a:r>
            <a:r>
              <a:rPr lang="ko-KR" altLang="en-US" sz="1500" spc="-5">
                <a:latin typeface="Arial"/>
                <a:cs typeface="Arial"/>
              </a:rPr>
              <a:t>를 하나로 묶어 </a:t>
            </a:r>
            <a:r>
              <a:rPr lang="en-US" altLang="ko-KR" sz="1500" spc="-5">
                <a:latin typeface="Arial"/>
                <a:cs typeface="Arial"/>
              </a:rPr>
              <a:t>W</a:t>
            </a:r>
            <a:r>
              <a:rPr lang="ko-KR" altLang="en-US" sz="1500" spc="-5">
                <a:latin typeface="Arial"/>
                <a:cs typeface="Arial"/>
              </a:rPr>
              <a:t>로 취급 </a:t>
            </a:r>
            <a:r>
              <a:rPr lang="en-US" altLang="ko-KR" sz="1500" spc="-5">
                <a:latin typeface="Arial"/>
                <a:cs typeface="Arial"/>
              </a:rPr>
              <a:t>-&gt; H(x) = WX</a:t>
            </a:r>
            <a:endParaRPr sz="1500" spc="-5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Font typeface="Arial"/>
              <a:buChar char="●"/>
            </a:pPr>
            <a:endParaRPr sz="1550">
              <a:latin typeface="Times New Roman"/>
              <a:cs typeface="Times New Roman"/>
            </a:endParaRPr>
          </a:p>
          <a:p>
            <a:pPr marL="356235" indent="-344170">
              <a:lnSpc>
                <a:spcPct val="100000"/>
              </a:lnSpc>
              <a:buFont typeface="Arial"/>
              <a:buChar char="●"/>
              <a:tabLst>
                <a:tab pos="356235" algn="l"/>
                <a:tab pos="356870" algn="l"/>
              </a:tabLst>
            </a:pPr>
            <a:r>
              <a:rPr sz="1500" dirty="0">
                <a:latin typeface="Gulim"/>
                <a:cs typeface="Gulim"/>
              </a:rPr>
              <a:t>어떻게</a:t>
            </a:r>
            <a:r>
              <a:rPr sz="1500" spc="-90" dirty="0">
                <a:latin typeface="Gulim"/>
                <a:cs typeface="Gulim"/>
              </a:rPr>
              <a:t> </a:t>
            </a:r>
            <a:r>
              <a:rPr sz="1500" spc="-5" dirty="0">
                <a:latin typeface="Arial"/>
                <a:cs typeface="Arial"/>
              </a:rPr>
              <a:t>Cost Function</a:t>
            </a:r>
            <a:r>
              <a:rPr sz="1500" spc="20" dirty="0">
                <a:latin typeface="Arial"/>
                <a:cs typeface="Arial"/>
              </a:rPr>
              <a:t> </a:t>
            </a:r>
            <a:r>
              <a:rPr sz="1500" dirty="0">
                <a:latin typeface="Gulim"/>
                <a:cs typeface="Gulim"/>
              </a:rPr>
              <a:t>의</a:t>
            </a:r>
            <a:r>
              <a:rPr sz="1500" spc="-90" dirty="0">
                <a:latin typeface="Gulim"/>
                <a:cs typeface="Gulim"/>
              </a:rPr>
              <a:t> </a:t>
            </a:r>
            <a:r>
              <a:rPr sz="1500" dirty="0">
                <a:latin typeface="Gulim"/>
                <a:cs typeface="Gulim"/>
              </a:rPr>
              <a:t>결과를</a:t>
            </a:r>
            <a:r>
              <a:rPr sz="1500" spc="-85" dirty="0">
                <a:latin typeface="Gulim"/>
                <a:cs typeface="Gulim"/>
              </a:rPr>
              <a:t> </a:t>
            </a:r>
            <a:r>
              <a:rPr sz="1500" dirty="0">
                <a:latin typeface="Gulim"/>
                <a:cs typeface="Gulim"/>
              </a:rPr>
              <a:t>최적화</a:t>
            </a:r>
            <a:r>
              <a:rPr sz="1500" spc="-85" dirty="0">
                <a:latin typeface="Gulim"/>
                <a:cs typeface="Gulim"/>
              </a:rPr>
              <a:t> </a:t>
            </a:r>
            <a:r>
              <a:rPr sz="1500" dirty="0">
                <a:latin typeface="Gulim"/>
                <a:cs typeface="Gulim"/>
              </a:rPr>
              <a:t>할</a:t>
            </a:r>
            <a:r>
              <a:rPr sz="1500" spc="-90" dirty="0">
                <a:latin typeface="Gulim"/>
                <a:cs typeface="Gulim"/>
              </a:rPr>
              <a:t> </a:t>
            </a:r>
            <a:r>
              <a:rPr sz="1500" dirty="0">
                <a:latin typeface="Gulim"/>
                <a:cs typeface="Gulim"/>
              </a:rPr>
              <a:t>것인가</a:t>
            </a:r>
            <a:r>
              <a:rPr sz="1500" dirty="0">
                <a:latin typeface="Arial"/>
                <a:cs typeface="Arial"/>
              </a:rPr>
              <a:t>?</a:t>
            </a:r>
            <a:endParaRPr sz="15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440832" y="1556792"/>
            <a:ext cx="2899974" cy="9751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00801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Gradient Descent Algorithm</a:t>
            </a:r>
            <a:endParaRPr lang="ko-KR" altLang="en-US" dirty="0"/>
          </a:p>
        </p:txBody>
      </p:sp>
      <p:sp>
        <p:nvSpPr>
          <p:cNvPr id="6" name="object 4"/>
          <p:cNvSpPr txBox="1"/>
          <p:nvPr/>
        </p:nvSpPr>
        <p:spPr>
          <a:xfrm>
            <a:off x="691425" y="2102421"/>
            <a:ext cx="377380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30" dirty="0">
                <a:latin typeface="Gill Sans MT"/>
                <a:cs typeface="Gill Sans MT"/>
              </a:rPr>
              <a:t>Cost</a:t>
            </a:r>
            <a:r>
              <a:rPr sz="1800" spc="-80" dirty="0">
                <a:latin typeface="Gill Sans MT"/>
                <a:cs typeface="Gill Sans MT"/>
              </a:rPr>
              <a:t> </a:t>
            </a:r>
            <a:r>
              <a:rPr sz="1800" spc="75" dirty="0">
                <a:latin typeface="Gill Sans MT"/>
                <a:cs typeface="Gill Sans MT"/>
              </a:rPr>
              <a:t>Function</a:t>
            </a:r>
            <a:r>
              <a:rPr sz="1800" spc="-40" dirty="0">
                <a:latin typeface="Gill Sans MT"/>
                <a:cs typeface="Gill Sans MT"/>
              </a:rPr>
              <a:t> </a:t>
            </a:r>
            <a:r>
              <a:rPr sz="1800" dirty="0">
                <a:latin typeface="Gulim"/>
                <a:cs typeface="Gulim"/>
              </a:rPr>
              <a:t>을</a:t>
            </a:r>
            <a:r>
              <a:rPr sz="1800" spc="-170" dirty="0">
                <a:latin typeface="Gulim"/>
                <a:cs typeface="Gulim"/>
              </a:rPr>
              <a:t> </a:t>
            </a:r>
            <a:r>
              <a:rPr sz="1800" dirty="0">
                <a:latin typeface="Gulim"/>
                <a:cs typeface="Gulim"/>
              </a:rPr>
              <a:t>그래프로</a:t>
            </a:r>
            <a:r>
              <a:rPr sz="1800" spc="-170" dirty="0">
                <a:latin typeface="Gulim"/>
                <a:cs typeface="Gulim"/>
              </a:rPr>
              <a:t> </a:t>
            </a:r>
            <a:r>
              <a:rPr sz="1800" spc="50" dirty="0">
                <a:latin typeface="Gulim"/>
                <a:cs typeface="Gulim"/>
              </a:rPr>
              <a:t>그려보면</a:t>
            </a:r>
            <a:r>
              <a:rPr sz="1800" spc="50" dirty="0">
                <a:latin typeface="Gill Sans MT"/>
                <a:cs typeface="Gill Sans MT"/>
              </a:rPr>
              <a:t>?</a:t>
            </a:r>
            <a:endParaRPr sz="1800">
              <a:latin typeface="Gill Sans MT"/>
              <a:cs typeface="Gill Sans MT"/>
            </a:endParaRPr>
          </a:p>
        </p:txBody>
      </p:sp>
      <p:sp>
        <p:nvSpPr>
          <p:cNvPr id="7" name="object 5"/>
          <p:cNvSpPr/>
          <p:nvPr/>
        </p:nvSpPr>
        <p:spPr>
          <a:xfrm>
            <a:off x="4953000" y="1988840"/>
            <a:ext cx="3805574" cy="2809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64649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Gradient Descent Algorithm</a:t>
            </a:r>
            <a:endParaRPr lang="ko-KR" altLang="en-US" dirty="0"/>
          </a:p>
        </p:txBody>
      </p:sp>
      <p:sp>
        <p:nvSpPr>
          <p:cNvPr id="5" name="object 4"/>
          <p:cNvSpPr/>
          <p:nvPr/>
        </p:nvSpPr>
        <p:spPr>
          <a:xfrm>
            <a:off x="5080423" y="1991759"/>
            <a:ext cx="3805574" cy="2809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5"/>
          <p:cNvSpPr/>
          <p:nvPr/>
        </p:nvSpPr>
        <p:spPr>
          <a:xfrm>
            <a:off x="6079361" y="3612357"/>
            <a:ext cx="230766" cy="24523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6"/>
          <p:cNvSpPr/>
          <p:nvPr/>
        </p:nvSpPr>
        <p:spPr>
          <a:xfrm>
            <a:off x="5974282" y="3383557"/>
            <a:ext cx="203835" cy="247650"/>
          </a:xfrm>
          <a:custGeom>
            <a:avLst/>
            <a:gdLst/>
            <a:ahLst/>
            <a:cxnLst/>
            <a:rect l="l" t="t" r="r" b="b"/>
            <a:pathLst>
              <a:path w="203835" h="247650">
                <a:moveTo>
                  <a:pt x="113793" y="247425"/>
                </a:moveTo>
                <a:lnTo>
                  <a:pt x="125271" y="236649"/>
                </a:lnTo>
                <a:lnTo>
                  <a:pt x="141905" y="221275"/>
                </a:lnTo>
                <a:lnTo>
                  <a:pt x="159463" y="203460"/>
                </a:lnTo>
                <a:lnTo>
                  <a:pt x="184362" y="166982"/>
                </a:lnTo>
                <a:lnTo>
                  <a:pt x="199970" y="127217"/>
                </a:lnTo>
                <a:lnTo>
                  <a:pt x="203294" y="86355"/>
                </a:lnTo>
                <a:lnTo>
                  <a:pt x="200399" y="64590"/>
                </a:lnTo>
                <a:lnTo>
                  <a:pt x="184844" y="28222"/>
                </a:lnTo>
                <a:lnTo>
                  <a:pt x="135081" y="3688"/>
                </a:lnTo>
                <a:lnTo>
                  <a:pt x="84970" y="0"/>
                </a:lnTo>
                <a:lnTo>
                  <a:pt x="51993" y="2453"/>
                </a:lnTo>
                <a:lnTo>
                  <a:pt x="21262" y="5776"/>
                </a:lnTo>
                <a:lnTo>
                  <a:pt x="0" y="7958"/>
                </a:lnTo>
              </a:path>
            </a:pathLst>
          </a:custGeom>
          <a:ln w="19049">
            <a:solidFill>
              <a:srgbClr val="4285F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7"/>
          <p:cNvSpPr/>
          <p:nvPr/>
        </p:nvSpPr>
        <p:spPr>
          <a:xfrm>
            <a:off x="5857841" y="3149002"/>
            <a:ext cx="203835" cy="247650"/>
          </a:xfrm>
          <a:custGeom>
            <a:avLst/>
            <a:gdLst/>
            <a:ahLst/>
            <a:cxnLst/>
            <a:rect l="l" t="t" r="r" b="b"/>
            <a:pathLst>
              <a:path w="203835" h="247650">
                <a:moveTo>
                  <a:pt x="113793" y="247425"/>
                </a:moveTo>
                <a:lnTo>
                  <a:pt x="125271" y="236649"/>
                </a:lnTo>
                <a:lnTo>
                  <a:pt x="141905" y="221275"/>
                </a:lnTo>
                <a:lnTo>
                  <a:pt x="159463" y="203460"/>
                </a:lnTo>
                <a:lnTo>
                  <a:pt x="184362" y="166982"/>
                </a:lnTo>
                <a:lnTo>
                  <a:pt x="199970" y="127217"/>
                </a:lnTo>
                <a:lnTo>
                  <a:pt x="203294" y="86355"/>
                </a:lnTo>
                <a:lnTo>
                  <a:pt x="200399" y="64590"/>
                </a:lnTo>
                <a:lnTo>
                  <a:pt x="184844" y="28222"/>
                </a:lnTo>
                <a:lnTo>
                  <a:pt x="135081" y="3688"/>
                </a:lnTo>
                <a:lnTo>
                  <a:pt x="84970" y="0"/>
                </a:lnTo>
                <a:lnTo>
                  <a:pt x="51993" y="2453"/>
                </a:lnTo>
                <a:lnTo>
                  <a:pt x="21262" y="5776"/>
                </a:lnTo>
                <a:lnTo>
                  <a:pt x="0" y="7958"/>
                </a:lnTo>
              </a:path>
            </a:pathLst>
          </a:custGeom>
          <a:ln w="19049">
            <a:solidFill>
              <a:srgbClr val="4285F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8"/>
          <p:cNvSpPr/>
          <p:nvPr/>
        </p:nvSpPr>
        <p:spPr>
          <a:xfrm>
            <a:off x="5756205" y="2913596"/>
            <a:ext cx="203835" cy="247650"/>
          </a:xfrm>
          <a:custGeom>
            <a:avLst/>
            <a:gdLst/>
            <a:ahLst/>
            <a:cxnLst/>
            <a:rect l="l" t="t" r="r" b="b"/>
            <a:pathLst>
              <a:path w="203835" h="247650">
                <a:moveTo>
                  <a:pt x="113827" y="247429"/>
                </a:moveTo>
                <a:lnTo>
                  <a:pt x="125306" y="236651"/>
                </a:lnTo>
                <a:lnTo>
                  <a:pt x="141939" y="221275"/>
                </a:lnTo>
                <a:lnTo>
                  <a:pt x="159497" y="203458"/>
                </a:lnTo>
                <a:lnTo>
                  <a:pt x="184395" y="166977"/>
                </a:lnTo>
                <a:lnTo>
                  <a:pt x="199999" y="127209"/>
                </a:lnTo>
                <a:lnTo>
                  <a:pt x="203319" y="86346"/>
                </a:lnTo>
                <a:lnTo>
                  <a:pt x="200422" y="64581"/>
                </a:lnTo>
                <a:lnTo>
                  <a:pt x="184862" y="28213"/>
                </a:lnTo>
                <a:lnTo>
                  <a:pt x="135092" y="3684"/>
                </a:lnTo>
                <a:lnTo>
                  <a:pt x="84976" y="0"/>
                </a:lnTo>
                <a:lnTo>
                  <a:pt x="51997" y="2457"/>
                </a:lnTo>
                <a:lnTo>
                  <a:pt x="21264" y="5782"/>
                </a:lnTo>
                <a:lnTo>
                  <a:pt x="0" y="7966"/>
                </a:lnTo>
              </a:path>
            </a:pathLst>
          </a:custGeom>
          <a:ln w="19049">
            <a:solidFill>
              <a:srgbClr val="4285F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9"/>
          <p:cNvSpPr/>
          <p:nvPr/>
        </p:nvSpPr>
        <p:spPr>
          <a:xfrm>
            <a:off x="5648961" y="2677872"/>
            <a:ext cx="203835" cy="247650"/>
          </a:xfrm>
          <a:custGeom>
            <a:avLst/>
            <a:gdLst/>
            <a:ahLst/>
            <a:cxnLst/>
            <a:rect l="l" t="t" r="r" b="b"/>
            <a:pathLst>
              <a:path w="203835" h="247650">
                <a:moveTo>
                  <a:pt x="113827" y="247429"/>
                </a:moveTo>
                <a:lnTo>
                  <a:pt x="125305" y="236651"/>
                </a:lnTo>
                <a:lnTo>
                  <a:pt x="141939" y="221275"/>
                </a:lnTo>
                <a:lnTo>
                  <a:pt x="159496" y="203458"/>
                </a:lnTo>
                <a:lnTo>
                  <a:pt x="184394" y="166977"/>
                </a:lnTo>
                <a:lnTo>
                  <a:pt x="199999" y="127209"/>
                </a:lnTo>
                <a:lnTo>
                  <a:pt x="203319" y="86346"/>
                </a:lnTo>
                <a:lnTo>
                  <a:pt x="200422" y="64581"/>
                </a:lnTo>
                <a:lnTo>
                  <a:pt x="184862" y="28213"/>
                </a:lnTo>
                <a:lnTo>
                  <a:pt x="135092" y="3684"/>
                </a:lnTo>
                <a:lnTo>
                  <a:pt x="84976" y="0"/>
                </a:lnTo>
                <a:lnTo>
                  <a:pt x="51997" y="2457"/>
                </a:lnTo>
                <a:lnTo>
                  <a:pt x="21264" y="5782"/>
                </a:lnTo>
                <a:lnTo>
                  <a:pt x="0" y="7966"/>
                </a:lnTo>
              </a:path>
            </a:pathLst>
          </a:custGeom>
          <a:ln w="19049">
            <a:solidFill>
              <a:srgbClr val="4285F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0"/>
          <p:cNvSpPr txBox="1"/>
          <p:nvPr/>
        </p:nvSpPr>
        <p:spPr>
          <a:xfrm>
            <a:off x="848544" y="2132856"/>
            <a:ext cx="3874135" cy="2367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63855" indent="-351790">
              <a:lnSpc>
                <a:spcPct val="100000"/>
              </a:lnSpc>
              <a:spcBef>
                <a:spcPts val="100"/>
              </a:spcBef>
              <a:buFont typeface="Arial"/>
              <a:buChar char="●"/>
              <a:tabLst>
                <a:tab pos="363855" algn="l"/>
                <a:tab pos="364490" algn="l"/>
              </a:tabLst>
            </a:pPr>
            <a:r>
              <a:rPr sz="1600" dirty="0">
                <a:latin typeface="Gulim"/>
                <a:cs typeface="Gulim"/>
              </a:rPr>
              <a:t>임의의 </a:t>
            </a:r>
            <a:r>
              <a:rPr sz="1600" spc="-85" dirty="0">
                <a:latin typeface="Gill Sans MT"/>
                <a:cs typeface="Gill Sans MT"/>
              </a:rPr>
              <a:t>W</a:t>
            </a:r>
            <a:r>
              <a:rPr sz="1600" spc="-85" dirty="0">
                <a:latin typeface="Gulim"/>
                <a:cs typeface="Gulim"/>
              </a:rPr>
              <a:t>값을</a:t>
            </a:r>
            <a:r>
              <a:rPr sz="1600" spc="-409" dirty="0">
                <a:latin typeface="Gulim"/>
                <a:cs typeface="Gulim"/>
              </a:rPr>
              <a:t> </a:t>
            </a:r>
            <a:r>
              <a:rPr sz="1600" dirty="0">
                <a:latin typeface="Gulim"/>
                <a:cs typeface="Gulim"/>
              </a:rPr>
              <a:t>선택</a:t>
            </a:r>
            <a:endParaRPr sz="1600">
              <a:latin typeface="Gulim"/>
              <a:cs typeface="Gulim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Font typeface="Arial"/>
              <a:buChar char="●"/>
            </a:pPr>
            <a:endParaRPr sz="1700">
              <a:latin typeface="Times New Roman"/>
              <a:cs typeface="Times New Roman"/>
            </a:endParaRPr>
          </a:p>
          <a:p>
            <a:pPr marL="363855" indent="-351790">
              <a:lnSpc>
                <a:spcPct val="100000"/>
              </a:lnSpc>
              <a:buFont typeface="Arial"/>
              <a:buChar char="●"/>
              <a:tabLst>
                <a:tab pos="363855" algn="l"/>
                <a:tab pos="364490" algn="l"/>
              </a:tabLst>
            </a:pPr>
            <a:r>
              <a:rPr sz="1600" dirty="0">
                <a:latin typeface="Gulim"/>
                <a:cs typeface="Gulim"/>
              </a:rPr>
              <a:t>해당</a:t>
            </a:r>
            <a:r>
              <a:rPr sz="1600" spc="-200" dirty="0">
                <a:latin typeface="Gulim"/>
                <a:cs typeface="Gulim"/>
              </a:rPr>
              <a:t> </a:t>
            </a:r>
            <a:r>
              <a:rPr sz="1600" dirty="0">
                <a:latin typeface="Gulim"/>
                <a:cs typeface="Gulim"/>
              </a:rPr>
              <a:t>점에서</a:t>
            </a:r>
            <a:r>
              <a:rPr sz="1600" spc="-220" dirty="0">
                <a:latin typeface="Gulim"/>
                <a:cs typeface="Gulim"/>
              </a:rPr>
              <a:t> </a:t>
            </a:r>
            <a:r>
              <a:rPr sz="1600" spc="30" dirty="0">
                <a:latin typeface="Gill Sans MT"/>
                <a:cs typeface="Gill Sans MT"/>
              </a:rPr>
              <a:t>Cost</a:t>
            </a:r>
            <a:r>
              <a:rPr sz="1600" spc="-55" dirty="0">
                <a:latin typeface="Gill Sans MT"/>
                <a:cs typeface="Gill Sans MT"/>
              </a:rPr>
              <a:t> </a:t>
            </a:r>
            <a:r>
              <a:rPr sz="1600" dirty="0">
                <a:latin typeface="Gulim"/>
                <a:cs typeface="Gulim"/>
              </a:rPr>
              <a:t>값이</a:t>
            </a:r>
            <a:r>
              <a:rPr sz="1600" spc="-195" dirty="0">
                <a:latin typeface="Gulim"/>
                <a:cs typeface="Gulim"/>
              </a:rPr>
              <a:t> </a:t>
            </a:r>
            <a:r>
              <a:rPr sz="1600" dirty="0">
                <a:latin typeface="Gulim"/>
                <a:cs typeface="Gulim"/>
              </a:rPr>
              <a:t>적은</a:t>
            </a:r>
            <a:r>
              <a:rPr sz="1600" spc="-195" dirty="0">
                <a:latin typeface="Gulim"/>
                <a:cs typeface="Gulim"/>
              </a:rPr>
              <a:t> </a:t>
            </a:r>
            <a:r>
              <a:rPr sz="1600" dirty="0">
                <a:latin typeface="Gulim"/>
                <a:cs typeface="Gulim"/>
              </a:rPr>
              <a:t>쪽으로</a:t>
            </a:r>
            <a:endParaRPr sz="1600">
              <a:latin typeface="Gulim"/>
              <a:cs typeface="Gulim"/>
            </a:endParaRPr>
          </a:p>
          <a:p>
            <a:pPr marL="363855">
              <a:lnSpc>
                <a:spcPct val="100000"/>
              </a:lnSpc>
              <a:spcBef>
                <a:spcPts val="30"/>
              </a:spcBef>
            </a:pPr>
            <a:r>
              <a:rPr sz="1600" spc="70" dirty="0">
                <a:latin typeface="Gill Sans MT"/>
                <a:cs typeface="Gill Sans MT"/>
              </a:rPr>
              <a:t>Step</a:t>
            </a:r>
            <a:r>
              <a:rPr sz="1600" spc="70" dirty="0">
                <a:latin typeface="Gulim"/>
                <a:cs typeface="Gulim"/>
              </a:rPr>
              <a:t>에</a:t>
            </a:r>
            <a:r>
              <a:rPr sz="1600" spc="-170" dirty="0">
                <a:latin typeface="Gulim"/>
                <a:cs typeface="Gulim"/>
              </a:rPr>
              <a:t> </a:t>
            </a:r>
            <a:r>
              <a:rPr sz="1600" dirty="0">
                <a:latin typeface="Gulim"/>
                <a:cs typeface="Gulim"/>
              </a:rPr>
              <a:t>따라</a:t>
            </a:r>
            <a:r>
              <a:rPr sz="1600" spc="-195" dirty="0">
                <a:latin typeface="Gulim"/>
                <a:cs typeface="Gulim"/>
              </a:rPr>
              <a:t> </a:t>
            </a:r>
            <a:r>
              <a:rPr sz="1600" dirty="0">
                <a:latin typeface="Gulim"/>
                <a:cs typeface="Gulim"/>
              </a:rPr>
              <a:t>경사를</a:t>
            </a:r>
            <a:r>
              <a:rPr sz="1600" spc="-220" dirty="0">
                <a:latin typeface="Gulim"/>
                <a:cs typeface="Gulim"/>
              </a:rPr>
              <a:t> </a:t>
            </a:r>
            <a:r>
              <a:rPr sz="1600" dirty="0">
                <a:latin typeface="Gulim"/>
                <a:cs typeface="Gulim"/>
              </a:rPr>
              <a:t>타고</a:t>
            </a:r>
            <a:r>
              <a:rPr sz="1600" spc="-195" dirty="0">
                <a:latin typeface="Gulim"/>
                <a:cs typeface="Gulim"/>
              </a:rPr>
              <a:t> </a:t>
            </a:r>
            <a:r>
              <a:rPr sz="1600" dirty="0">
                <a:latin typeface="Gulim"/>
                <a:cs typeface="Gulim"/>
              </a:rPr>
              <a:t>내려감</a:t>
            </a:r>
            <a:endParaRPr sz="1600">
              <a:latin typeface="Gulim"/>
              <a:cs typeface="Gulim"/>
            </a:endParaRPr>
          </a:p>
          <a:p>
            <a:pPr marL="363855" marR="5080" indent="-351790" algn="just">
              <a:lnSpc>
                <a:spcPct val="101600"/>
              </a:lnSpc>
              <a:spcBef>
                <a:spcPts val="1685"/>
              </a:spcBef>
              <a:buFont typeface="Arial"/>
              <a:buChar char="●"/>
              <a:tabLst>
                <a:tab pos="364490" algn="l"/>
              </a:tabLst>
            </a:pPr>
            <a:r>
              <a:rPr sz="1600" dirty="0">
                <a:latin typeface="Gulim"/>
                <a:cs typeface="Gulim"/>
              </a:rPr>
              <a:t>현재</a:t>
            </a:r>
            <a:r>
              <a:rPr sz="1600" spc="-210" dirty="0">
                <a:latin typeface="Gulim"/>
                <a:cs typeface="Gulim"/>
              </a:rPr>
              <a:t> </a:t>
            </a:r>
            <a:r>
              <a:rPr sz="1600" dirty="0">
                <a:latin typeface="Gulim"/>
                <a:cs typeface="Gulim"/>
              </a:rPr>
              <a:t>예측된</a:t>
            </a:r>
            <a:r>
              <a:rPr sz="1600" spc="-229" dirty="0">
                <a:latin typeface="Gulim"/>
                <a:cs typeface="Gulim"/>
              </a:rPr>
              <a:t> </a:t>
            </a:r>
            <a:r>
              <a:rPr sz="1600" spc="-250" dirty="0">
                <a:latin typeface="Gill Sans MT"/>
                <a:cs typeface="Gill Sans MT"/>
              </a:rPr>
              <a:t>W</a:t>
            </a:r>
            <a:r>
              <a:rPr sz="1600" spc="-65" dirty="0">
                <a:latin typeface="Gill Sans MT"/>
                <a:cs typeface="Gill Sans MT"/>
              </a:rPr>
              <a:t> </a:t>
            </a:r>
            <a:r>
              <a:rPr sz="1600" dirty="0">
                <a:latin typeface="Gulim"/>
                <a:cs typeface="Gulim"/>
              </a:rPr>
              <a:t>값에서</a:t>
            </a:r>
            <a:r>
              <a:rPr sz="1600" spc="-229" dirty="0">
                <a:latin typeface="Gulim"/>
                <a:cs typeface="Gulim"/>
              </a:rPr>
              <a:t> </a:t>
            </a:r>
            <a:r>
              <a:rPr sz="1600" dirty="0">
                <a:latin typeface="Gulim"/>
                <a:cs typeface="Gulim"/>
              </a:rPr>
              <a:t>기울기를</a:t>
            </a:r>
            <a:r>
              <a:rPr sz="1600" spc="-254" dirty="0">
                <a:latin typeface="Gulim"/>
                <a:cs typeface="Gulim"/>
              </a:rPr>
              <a:t> </a:t>
            </a:r>
            <a:r>
              <a:rPr sz="1600" dirty="0">
                <a:latin typeface="Gulim"/>
                <a:cs typeface="Gulim"/>
              </a:rPr>
              <a:t>구하고  기울기가</a:t>
            </a:r>
            <a:r>
              <a:rPr sz="1600" spc="-254" dirty="0">
                <a:latin typeface="Gulim"/>
                <a:cs typeface="Gulim"/>
              </a:rPr>
              <a:t> </a:t>
            </a:r>
            <a:r>
              <a:rPr sz="1600" dirty="0">
                <a:latin typeface="Gulim"/>
                <a:cs typeface="Gulim"/>
              </a:rPr>
              <a:t>양수인</a:t>
            </a:r>
            <a:r>
              <a:rPr sz="1600" spc="-229" dirty="0">
                <a:latin typeface="Gulim"/>
                <a:cs typeface="Gulim"/>
              </a:rPr>
              <a:t> </a:t>
            </a:r>
            <a:r>
              <a:rPr sz="1600" dirty="0">
                <a:latin typeface="Gulim"/>
                <a:cs typeface="Gulim"/>
              </a:rPr>
              <a:t>경우</a:t>
            </a:r>
            <a:r>
              <a:rPr sz="1600" spc="-200" dirty="0">
                <a:latin typeface="Gulim"/>
                <a:cs typeface="Gulim"/>
              </a:rPr>
              <a:t> </a:t>
            </a:r>
            <a:r>
              <a:rPr sz="1600" spc="-250" dirty="0">
                <a:latin typeface="Gill Sans MT"/>
                <a:cs typeface="Gill Sans MT"/>
              </a:rPr>
              <a:t>W</a:t>
            </a:r>
            <a:r>
              <a:rPr sz="1600" spc="-70" dirty="0">
                <a:latin typeface="Gill Sans MT"/>
                <a:cs typeface="Gill Sans MT"/>
              </a:rPr>
              <a:t> </a:t>
            </a:r>
            <a:r>
              <a:rPr sz="1600" dirty="0">
                <a:latin typeface="Gulim"/>
                <a:cs typeface="Gulim"/>
              </a:rPr>
              <a:t>값을</a:t>
            </a:r>
            <a:r>
              <a:rPr sz="1600" spc="-200" dirty="0">
                <a:latin typeface="Gulim"/>
                <a:cs typeface="Gulim"/>
              </a:rPr>
              <a:t> </a:t>
            </a:r>
            <a:r>
              <a:rPr sz="1600" spc="90" dirty="0">
                <a:latin typeface="Gill Sans MT"/>
                <a:cs typeface="Gill Sans MT"/>
              </a:rPr>
              <a:t>Step</a:t>
            </a:r>
            <a:r>
              <a:rPr sz="1600" spc="-70" dirty="0">
                <a:latin typeface="Gill Sans MT"/>
                <a:cs typeface="Gill Sans MT"/>
              </a:rPr>
              <a:t> </a:t>
            </a:r>
            <a:r>
              <a:rPr sz="1600" dirty="0">
                <a:latin typeface="Gulim"/>
                <a:cs typeface="Gulim"/>
              </a:rPr>
              <a:t>만큼  </a:t>
            </a:r>
            <a:r>
              <a:rPr sz="1600" spc="-30" dirty="0">
                <a:latin typeface="Gulim"/>
                <a:cs typeface="Gulim"/>
              </a:rPr>
              <a:t>감소</a:t>
            </a:r>
            <a:r>
              <a:rPr sz="1600" spc="-30" dirty="0">
                <a:latin typeface="Gill Sans MT"/>
                <a:cs typeface="Gill Sans MT"/>
              </a:rPr>
              <a:t>,</a:t>
            </a:r>
            <a:r>
              <a:rPr sz="1600" spc="-60" dirty="0">
                <a:latin typeface="Gill Sans MT"/>
                <a:cs typeface="Gill Sans MT"/>
              </a:rPr>
              <a:t> </a:t>
            </a:r>
            <a:r>
              <a:rPr sz="1600" dirty="0">
                <a:latin typeface="Gulim"/>
                <a:cs typeface="Gulim"/>
              </a:rPr>
              <a:t>음수인</a:t>
            </a:r>
            <a:r>
              <a:rPr sz="1600" spc="-215" dirty="0">
                <a:latin typeface="Gulim"/>
                <a:cs typeface="Gulim"/>
              </a:rPr>
              <a:t> </a:t>
            </a:r>
            <a:r>
              <a:rPr sz="1600" dirty="0">
                <a:latin typeface="Gulim"/>
                <a:cs typeface="Gulim"/>
              </a:rPr>
              <a:t>경우</a:t>
            </a:r>
            <a:r>
              <a:rPr sz="1600" spc="-195" dirty="0">
                <a:latin typeface="Gulim"/>
                <a:cs typeface="Gulim"/>
              </a:rPr>
              <a:t> </a:t>
            </a:r>
            <a:r>
              <a:rPr sz="1600" spc="90" dirty="0">
                <a:latin typeface="Gill Sans MT"/>
                <a:cs typeface="Gill Sans MT"/>
              </a:rPr>
              <a:t>Step</a:t>
            </a:r>
            <a:r>
              <a:rPr sz="1600" spc="-55" dirty="0">
                <a:latin typeface="Gill Sans MT"/>
                <a:cs typeface="Gill Sans MT"/>
              </a:rPr>
              <a:t> </a:t>
            </a:r>
            <a:r>
              <a:rPr sz="1600" dirty="0">
                <a:latin typeface="Gulim"/>
                <a:cs typeface="Gulim"/>
              </a:rPr>
              <a:t>만큼</a:t>
            </a:r>
            <a:r>
              <a:rPr sz="1600" spc="-195" dirty="0">
                <a:latin typeface="Gulim"/>
                <a:cs typeface="Gulim"/>
              </a:rPr>
              <a:t> </a:t>
            </a:r>
            <a:r>
              <a:rPr sz="1600" dirty="0">
                <a:latin typeface="Gulim"/>
                <a:cs typeface="Gulim"/>
              </a:rPr>
              <a:t>증가</a:t>
            </a:r>
            <a:endParaRPr sz="1600">
              <a:latin typeface="Gulim"/>
              <a:cs typeface="Gulim"/>
            </a:endParaRPr>
          </a:p>
          <a:p>
            <a:pPr marL="363855" indent="-351790">
              <a:lnSpc>
                <a:spcPct val="100000"/>
              </a:lnSpc>
              <a:spcBef>
                <a:spcPts val="1225"/>
              </a:spcBef>
              <a:buFont typeface="Arial"/>
              <a:buChar char="●"/>
              <a:tabLst>
                <a:tab pos="363855" algn="l"/>
                <a:tab pos="364490" algn="l"/>
              </a:tabLst>
            </a:pPr>
            <a:r>
              <a:rPr sz="1600" dirty="0">
                <a:latin typeface="Gulim"/>
                <a:cs typeface="Gulim"/>
              </a:rPr>
              <a:t>결국</a:t>
            </a:r>
            <a:r>
              <a:rPr sz="1600" spc="-195" dirty="0">
                <a:latin typeface="Gulim"/>
                <a:cs typeface="Gulim"/>
              </a:rPr>
              <a:t> </a:t>
            </a:r>
            <a:r>
              <a:rPr sz="1600" dirty="0">
                <a:latin typeface="Gulim"/>
                <a:cs typeface="Gulim"/>
              </a:rPr>
              <a:t>해당</a:t>
            </a:r>
            <a:r>
              <a:rPr sz="1600" spc="-195" dirty="0">
                <a:latin typeface="Gulim"/>
                <a:cs typeface="Gulim"/>
              </a:rPr>
              <a:t> </a:t>
            </a:r>
            <a:r>
              <a:rPr sz="1600" dirty="0">
                <a:latin typeface="Gulim"/>
                <a:cs typeface="Gulim"/>
              </a:rPr>
              <a:t>점에서</a:t>
            </a:r>
            <a:r>
              <a:rPr sz="1600" spc="-220" dirty="0">
                <a:latin typeface="Gulim"/>
                <a:cs typeface="Gulim"/>
              </a:rPr>
              <a:t> </a:t>
            </a:r>
            <a:r>
              <a:rPr sz="1600" dirty="0">
                <a:latin typeface="Gulim"/>
                <a:cs typeface="Gulim"/>
              </a:rPr>
              <a:t>미분이</a:t>
            </a:r>
            <a:r>
              <a:rPr sz="1600" spc="-220" dirty="0">
                <a:latin typeface="Gulim"/>
                <a:cs typeface="Gulim"/>
              </a:rPr>
              <a:t> </a:t>
            </a:r>
            <a:r>
              <a:rPr sz="1600" dirty="0">
                <a:latin typeface="Gulim"/>
                <a:cs typeface="Gulim"/>
              </a:rPr>
              <a:t>필요</a:t>
            </a:r>
            <a:endParaRPr sz="1600">
              <a:latin typeface="Gulim"/>
              <a:cs typeface="Gulim"/>
            </a:endParaRPr>
          </a:p>
        </p:txBody>
      </p:sp>
      <p:sp>
        <p:nvSpPr>
          <p:cNvPr id="14" name="object 11"/>
          <p:cNvSpPr/>
          <p:nvPr/>
        </p:nvSpPr>
        <p:spPr>
          <a:xfrm>
            <a:off x="7577379" y="3871979"/>
            <a:ext cx="240356" cy="2433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2"/>
          <p:cNvSpPr/>
          <p:nvPr/>
        </p:nvSpPr>
        <p:spPr>
          <a:xfrm>
            <a:off x="7727641" y="3650162"/>
            <a:ext cx="208915" cy="247015"/>
          </a:xfrm>
          <a:custGeom>
            <a:avLst/>
            <a:gdLst/>
            <a:ahLst/>
            <a:cxnLst/>
            <a:rect l="l" t="t" r="r" b="b"/>
            <a:pathLst>
              <a:path w="208915" h="247014">
                <a:moveTo>
                  <a:pt x="81278" y="246551"/>
                </a:moveTo>
                <a:lnTo>
                  <a:pt x="70437" y="235131"/>
                </a:lnTo>
                <a:lnTo>
                  <a:pt x="54714" y="218824"/>
                </a:lnTo>
                <a:lnTo>
                  <a:pt x="38208" y="200027"/>
                </a:lnTo>
                <a:lnTo>
                  <a:pt x="15446" y="162174"/>
                </a:lnTo>
                <a:lnTo>
                  <a:pt x="2150" y="121575"/>
                </a:lnTo>
                <a:lnTo>
                  <a:pt x="0" y="101448"/>
                </a:lnTo>
                <a:lnTo>
                  <a:pt x="1182" y="80588"/>
                </a:lnTo>
                <a:lnTo>
                  <a:pt x="12540" y="39215"/>
                </a:lnTo>
                <a:lnTo>
                  <a:pt x="54037" y="6064"/>
                </a:lnTo>
                <a:lnTo>
                  <a:pt x="96305" y="0"/>
                </a:lnTo>
                <a:lnTo>
                  <a:pt x="124286" y="1189"/>
                </a:lnTo>
                <a:lnTo>
                  <a:pt x="157070" y="5538"/>
                </a:lnTo>
                <a:lnTo>
                  <a:pt x="187561" y="10626"/>
                </a:lnTo>
                <a:lnTo>
                  <a:pt x="208664" y="14029"/>
                </a:lnTo>
              </a:path>
            </a:pathLst>
          </a:custGeom>
          <a:ln w="19049">
            <a:solidFill>
              <a:srgbClr val="F1C1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3"/>
          <p:cNvSpPr/>
          <p:nvPr/>
        </p:nvSpPr>
        <p:spPr>
          <a:xfrm>
            <a:off x="7857356" y="3422690"/>
            <a:ext cx="208915" cy="247015"/>
          </a:xfrm>
          <a:custGeom>
            <a:avLst/>
            <a:gdLst/>
            <a:ahLst/>
            <a:cxnLst/>
            <a:rect l="l" t="t" r="r" b="b"/>
            <a:pathLst>
              <a:path w="208915" h="247014">
                <a:moveTo>
                  <a:pt x="81278" y="246551"/>
                </a:moveTo>
                <a:lnTo>
                  <a:pt x="70437" y="235131"/>
                </a:lnTo>
                <a:lnTo>
                  <a:pt x="54714" y="218824"/>
                </a:lnTo>
                <a:lnTo>
                  <a:pt x="38209" y="200027"/>
                </a:lnTo>
                <a:lnTo>
                  <a:pt x="15446" y="162174"/>
                </a:lnTo>
                <a:lnTo>
                  <a:pt x="2150" y="121575"/>
                </a:lnTo>
                <a:lnTo>
                  <a:pt x="0" y="101448"/>
                </a:lnTo>
                <a:lnTo>
                  <a:pt x="1182" y="80588"/>
                </a:lnTo>
                <a:lnTo>
                  <a:pt x="12540" y="39215"/>
                </a:lnTo>
                <a:lnTo>
                  <a:pt x="54037" y="6064"/>
                </a:lnTo>
                <a:lnTo>
                  <a:pt x="96305" y="0"/>
                </a:lnTo>
                <a:lnTo>
                  <a:pt x="124286" y="1189"/>
                </a:lnTo>
                <a:lnTo>
                  <a:pt x="157070" y="5538"/>
                </a:lnTo>
                <a:lnTo>
                  <a:pt x="187561" y="10626"/>
                </a:lnTo>
                <a:lnTo>
                  <a:pt x="208664" y="14029"/>
                </a:lnTo>
              </a:path>
            </a:pathLst>
          </a:custGeom>
          <a:ln w="19049">
            <a:solidFill>
              <a:srgbClr val="F1C1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4"/>
          <p:cNvSpPr/>
          <p:nvPr/>
        </p:nvSpPr>
        <p:spPr>
          <a:xfrm>
            <a:off x="7972320" y="3193504"/>
            <a:ext cx="208915" cy="247015"/>
          </a:xfrm>
          <a:custGeom>
            <a:avLst/>
            <a:gdLst/>
            <a:ahLst/>
            <a:cxnLst/>
            <a:rect l="l" t="t" r="r" b="b"/>
            <a:pathLst>
              <a:path w="208915" h="247014">
                <a:moveTo>
                  <a:pt x="81277" y="246551"/>
                </a:moveTo>
                <a:lnTo>
                  <a:pt x="70437" y="235132"/>
                </a:lnTo>
                <a:lnTo>
                  <a:pt x="54713" y="218824"/>
                </a:lnTo>
                <a:lnTo>
                  <a:pt x="38208" y="200027"/>
                </a:lnTo>
                <a:lnTo>
                  <a:pt x="15446" y="162175"/>
                </a:lnTo>
                <a:lnTo>
                  <a:pt x="2150" y="121575"/>
                </a:lnTo>
                <a:lnTo>
                  <a:pt x="0" y="101448"/>
                </a:lnTo>
                <a:lnTo>
                  <a:pt x="1182" y="80588"/>
                </a:lnTo>
                <a:lnTo>
                  <a:pt x="12540" y="39215"/>
                </a:lnTo>
                <a:lnTo>
                  <a:pt x="54037" y="6064"/>
                </a:lnTo>
                <a:lnTo>
                  <a:pt x="96304" y="0"/>
                </a:lnTo>
                <a:lnTo>
                  <a:pt x="124286" y="1189"/>
                </a:lnTo>
                <a:lnTo>
                  <a:pt x="157069" y="5539"/>
                </a:lnTo>
                <a:lnTo>
                  <a:pt x="187561" y="10626"/>
                </a:lnTo>
                <a:lnTo>
                  <a:pt x="208664" y="14029"/>
                </a:lnTo>
              </a:path>
            </a:pathLst>
          </a:custGeom>
          <a:ln w="19049">
            <a:solidFill>
              <a:srgbClr val="F1C1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5"/>
          <p:cNvSpPr/>
          <p:nvPr/>
        </p:nvSpPr>
        <p:spPr>
          <a:xfrm>
            <a:off x="8092920" y="2964335"/>
            <a:ext cx="208915" cy="247015"/>
          </a:xfrm>
          <a:custGeom>
            <a:avLst/>
            <a:gdLst/>
            <a:ahLst/>
            <a:cxnLst/>
            <a:rect l="l" t="t" r="r" b="b"/>
            <a:pathLst>
              <a:path w="208915" h="247014">
                <a:moveTo>
                  <a:pt x="81277" y="246551"/>
                </a:moveTo>
                <a:lnTo>
                  <a:pt x="70437" y="235132"/>
                </a:lnTo>
                <a:lnTo>
                  <a:pt x="54714" y="218824"/>
                </a:lnTo>
                <a:lnTo>
                  <a:pt x="38208" y="200027"/>
                </a:lnTo>
                <a:lnTo>
                  <a:pt x="15446" y="162174"/>
                </a:lnTo>
                <a:lnTo>
                  <a:pt x="2150" y="121575"/>
                </a:lnTo>
                <a:lnTo>
                  <a:pt x="0" y="101448"/>
                </a:lnTo>
                <a:lnTo>
                  <a:pt x="1182" y="80588"/>
                </a:lnTo>
                <a:lnTo>
                  <a:pt x="12540" y="39215"/>
                </a:lnTo>
                <a:lnTo>
                  <a:pt x="54037" y="6064"/>
                </a:lnTo>
                <a:lnTo>
                  <a:pt x="96305" y="0"/>
                </a:lnTo>
                <a:lnTo>
                  <a:pt x="124286" y="1189"/>
                </a:lnTo>
                <a:lnTo>
                  <a:pt x="157069" y="5539"/>
                </a:lnTo>
                <a:lnTo>
                  <a:pt x="187561" y="10626"/>
                </a:lnTo>
                <a:lnTo>
                  <a:pt x="208664" y="14029"/>
                </a:lnTo>
              </a:path>
            </a:pathLst>
          </a:custGeom>
          <a:ln w="19049">
            <a:solidFill>
              <a:srgbClr val="F1C1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24149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Gradient Descent Algorithm</a:t>
            </a:r>
            <a:endParaRPr lang="ko-KR" altLang="en-US" dirty="0"/>
          </a:p>
        </p:txBody>
      </p:sp>
      <p:sp>
        <p:nvSpPr>
          <p:cNvPr id="19" name="object 4"/>
          <p:cNvSpPr txBox="1"/>
          <p:nvPr/>
        </p:nvSpPr>
        <p:spPr>
          <a:xfrm>
            <a:off x="1951608" y="3588361"/>
            <a:ext cx="60502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(</a:t>
            </a:r>
            <a:r>
              <a:rPr sz="1800" dirty="0">
                <a:latin typeface="Gulim"/>
                <a:cs typeface="Gulim"/>
              </a:rPr>
              <a:t>새로운</a:t>
            </a:r>
            <a:r>
              <a:rPr sz="1800" spc="-110" dirty="0">
                <a:latin typeface="Gulim"/>
                <a:cs typeface="Gulim"/>
              </a:rPr>
              <a:t> </a:t>
            </a:r>
            <a:r>
              <a:rPr sz="1800" dirty="0">
                <a:latin typeface="Gulim"/>
                <a:cs typeface="Gulim"/>
              </a:rPr>
              <a:t>예측</a:t>
            </a:r>
            <a:r>
              <a:rPr sz="1800" spc="-110" dirty="0">
                <a:latin typeface="Gulim"/>
                <a:cs typeface="Gulim"/>
              </a:rPr>
              <a:t> </a:t>
            </a:r>
            <a:r>
              <a:rPr sz="1800" spc="-5" dirty="0">
                <a:latin typeface="Arial"/>
                <a:cs typeface="Arial"/>
              </a:rPr>
              <a:t>W)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=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(</a:t>
            </a:r>
            <a:r>
              <a:rPr sz="1800" dirty="0">
                <a:latin typeface="Gulim"/>
                <a:cs typeface="Gulim"/>
              </a:rPr>
              <a:t>현재의</a:t>
            </a:r>
            <a:r>
              <a:rPr sz="1800" spc="-114" dirty="0">
                <a:latin typeface="Gulim"/>
                <a:cs typeface="Gulim"/>
              </a:rPr>
              <a:t> </a:t>
            </a:r>
            <a:r>
              <a:rPr sz="1800" spc="-5" dirty="0">
                <a:latin typeface="Arial"/>
                <a:cs typeface="Arial"/>
              </a:rPr>
              <a:t>W)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-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(Cost </a:t>
            </a:r>
            <a:r>
              <a:rPr sz="1800" dirty="0">
                <a:latin typeface="Gulim"/>
                <a:cs typeface="Gulim"/>
              </a:rPr>
              <a:t>함수의</a:t>
            </a:r>
            <a:r>
              <a:rPr sz="1800" spc="-105" dirty="0">
                <a:latin typeface="Gulim"/>
                <a:cs typeface="Gulim"/>
              </a:rPr>
              <a:t> </a:t>
            </a:r>
            <a:r>
              <a:rPr sz="1800" dirty="0">
                <a:latin typeface="Gulim"/>
                <a:cs typeface="Gulim"/>
              </a:rPr>
              <a:t>미분값</a:t>
            </a:r>
            <a:r>
              <a:rPr sz="1800" spc="-114" dirty="0">
                <a:latin typeface="Gulim"/>
                <a:cs typeface="Gulim"/>
              </a:rPr>
              <a:t> </a:t>
            </a:r>
            <a:r>
              <a:rPr sz="1800" dirty="0">
                <a:latin typeface="Arial"/>
                <a:cs typeface="Arial"/>
              </a:rPr>
              <a:t>*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Step)</a:t>
            </a:r>
            <a:endParaRPr sz="1800">
              <a:latin typeface="Arial"/>
              <a:cs typeface="Arial"/>
            </a:endParaRPr>
          </a:p>
        </p:txBody>
      </p:sp>
      <p:sp>
        <p:nvSpPr>
          <p:cNvPr id="20" name="object 5"/>
          <p:cNvSpPr/>
          <p:nvPr/>
        </p:nvSpPr>
        <p:spPr>
          <a:xfrm>
            <a:off x="3224808" y="2132856"/>
            <a:ext cx="3505199" cy="10477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57738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Linear Regression - TensorFlow</a:t>
            </a:r>
            <a:endParaRPr lang="ko-KR" altLang="en-US" dirty="0"/>
          </a:p>
        </p:txBody>
      </p:sp>
      <p:sp>
        <p:nvSpPr>
          <p:cNvPr id="5" name="object 4"/>
          <p:cNvSpPr txBox="1"/>
          <p:nvPr/>
        </p:nvSpPr>
        <p:spPr>
          <a:xfrm>
            <a:off x="3800872" y="2924944"/>
            <a:ext cx="214122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1" dirty="0">
                <a:latin typeface="Arial"/>
                <a:cs typeface="Arial"/>
              </a:rPr>
              <a:t># </a:t>
            </a:r>
            <a:r>
              <a:rPr sz="3000" b="1" spc="-5" dirty="0">
                <a:latin typeface="Arial"/>
                <a:cs typeface="Arial"/>
              </a:rPr>
              <a:t>Run</a:t>
            </a:r>
            <a:r>
              <a:rPr sz="3000" b="1" spc="-100" dirty="0">
                <a:latin typeface="Arial"/>
                <a:cs typeface="Arial"/>
              </a:rPr>
              <a:t> </a:t>
            </a:r>
            <a:r>
              <a:rPr sz="3000" b="1" spc="-5" dirty="0">
                <a:latin typeface="Arial"/>
                <a:cs typeface="Arial"/>
              </a:rPr>
              <a:t>Code</a:t>
            </a:r>
            <a:endParaRPr sz="30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62678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Linear Regression </a:t>
            </a:r>
            <a:r>
              <a:rPr lang="ko-KR" altLang="en-US" smtClean="0"/>
              <a:t>요약</a:t>
            </a:r>
            <a:endParaRPr lang="ko-KR" altLang="en-US" dirty="0"/>
          </a:p>
        </p:txBody>
      </p:sp>
      <p:sp>
        <p:nvSpPr>
          <p:cNvPr id="5" name="object 4"/>
          <p:cNvSpPr txBox="1"/>
          <p:nvPr/>
        </p:nvSpPr>
        <p:spPr>
          <a:xfrm>
            <a:off x="1496616" y="1988840"/>
            <a:ext cx="6951980" cy="16598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63855" indent="-351790">
              <a:lnSpc>
                <a:spcPct val="100000"/>
              </a:lnSpc>
              <a:spcBef>
                <a:spcPts val="100"/>
              </a:spcBef>
              <a:buFont typeface="Arial"/>
              <a:buChar char="●"/>
              <a:tabLst>
                <a:tab pos="363855" algn="l"/>
                <a:tab pos="364490" algn="l"/>
              </a:tabLst>
            </a:pPr>
            <a:r>
              <a:rPr sz="1600" dirty="0">
                <a:latin typeface="Gulim"/>
                <a:cs typeface="Gulim"/>
              </a:rPr>
              <a:t>비례관계에</a:t>
            </a:r>
            <a:r>
              <a:rPr sz="1600" spc="-270" dirty="0">
                <a:latin typeface="Gulim"/>
                <a:cs typeface="Gulim"/>
              </a:rPr>
              <a:t> </a:t>
            </a:r>
            <a:r>
              <a:rPr sz="1600" dirty="0">
                <a:latin typeface="Gulim"/>
                <a:cs typeface="Gulim"/>
              </a:rPr>
              <a:t>있다고</a:t>
            </a:r>
            <a:r>
              <a:rPr sz="1600" spc="-215" dirty="0">
                <a:latin typeface="Gulim"/>
                <a:cs typeface="Gulim"/>
              </a:rPr>
              <a:t> </a:t>
            </a:r>
            <a:r>
              <a:rPr sz="1600" dirty="0">
                <a:latin typeface="Gulim"/>
                <a:cs typeface="Gulim"/>
              </a:rPr>
              <a:t>여겨지는</a:t>
            </a:r>
            <a:r>
              <a:rPr sz="1600" spc="-245" dirty="0">
                <a:latin typeface="Gulim"/>
                <a:cs typeface="Gulim"/>
              </a:rPr>
              <a:t> </a:t>
            </a:r>
            <a:r>
              <a:rPr sz="1600" dirty="0">
                <a:latin typeface="Gulim"/>
                <a:cs typeface="Gulim"/>
              </a:rPr>
              <a:t>사건을</a:t>
            </a:r>
            <a:r>
              <a:rPr sz="1600" spc="-215" dirty="0">
                <a:latin typeface="Gulim"/>
                <a:cs typeface="Gulim"/>
              </a:rPr>
              <a:t> </a:t>
            </a:r>
            <a:r>
              <a:rPr sz="1600" dirty="0">
                <a:latin typeface="Gulim"/>
                <a:cs typeface="Gulim"/>
              </a:rPr>
              <a:t>예측할</a:t>
            </a:r>
            <a:r>
              <a:rPr sz="1600" spc="-215" dirty="0">
                <a:latin typeface="Gulim"/>
                <a:cs typeface="Gulim"/>
              </a:rPr>
              <a:t> </a:t>
            </a:r>
            <a:r>
              <a:rPr sz="1600" dirty="0">
                <a:latin typeface="Gulim"/>
                <a:cs typeface="Gulim"/>
              </a:rPr>
              <a:t>때</a:t>
            </a:r>
            <a:r>
              <a:rPr sz="1600" spc="-170" dirty="0">
                <a:latin typeface="Gulim"/>
                <a:cs typeface="Gulim"/>
              </a:rPr>
              <a:t> </a:t>
            </a:r>
            <a:r>
              <a:rPr sz="1600" dirty="0">
                <a:latin typeface="Gulim"/>
                <a:cs typeface="Gulim"/>
              </a:rPr>
              <a:t>사용</a:t>
            </a:r>
            <a:r>
              <a:rPr sz="1600" spc="-190" dirty="0">
                <a:latin typeface="Gulim"/>
                <a:cs typeface="Gulim"/>
              </a:rPr>
              <a:t> </a:t>
            </a:r>
            <a:r>
              <a:rPr sz="1600" dirty="0">
                <a:latin typeface="Gulim"/>
                <a:cs typeface="Gulim"/>
              </a:rPr>
              <a:t>가능</a:t>
            </a:r>
            <a:endParaRPr sz="1600">
              <a:latin typeface="Gulim"/>
              <a:cs typeface="Gulim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Arial"/>
              <a:buChar char="●"/>
            </a:pPr>
            <a:endParaRPr sz="1650">
              <a:latin typeface="Times New Roman"/>
              <a:cs typeface="Times New Roman"/>
            </a:endParaRPr>
          </a:p>
          <a:p>
            <a:pPr marL="363855" indent="-351790">
              <a:lnSpc>
                <a:spcPct val="100000"/>
              </a:lnSpc>
              <a:buFont typeface="Arial"/>
              <a:buChar char="●"/>
              <a:tabLst>
                <a:tab pos="363855" algn="l"/>
                <a:tab pos="364490" algn="l"/>
              </a:tabLst>
            </a:pPr>
            <a:r>
              <a:rPr sz="1600" dirty="0">
                <a:latin typeface="Gulim"/>
                <a:cs typeface="Gulim"/>
              </a:rPr>
              <a:t>프로그램이</a:t>
            </a:r>
            <a:r>
              <a:rPr sz="1600" spc="-270" dirty="0">
                <a:latin typeface="Gulim"/>
                <a:cs typeface="Gulim"/>
              </a:rPr>
              <a:t> </a:t>
            </a:r>
            <a:r>
              <a:rPr sz="1600" dirty="0">
                <a:latin typeface="Gulim"/>
                <a:cs typeface="Gulim"/>
              </a:rPr>
              <a:t>학습한다는</a:t>
            </a:r>
            <a:r>
              <a:rPr sz="1600" spc="-265" dirty="0">
                <a:latin typeface="Gulim"/>
                <a:cs typeface="Gulim"/>
              </a:rPr>
              <a:t> </a:t>
            </a:r>
            <a:r>
              <a:rPr sz="1600" dirty="0">
                <a:latin typeface="Gulim"/>
                <a:cs typeface="Gulim"/>
              </a:rPr>
              <a:t>의미는</a:t>
            </a:r>
            <a:r>
              <a:rPr sz="1600" spc="-220" dirty="0">
                <a:latin typeface="Gulim"/>
                <a:cs typeface="Gulim"/>
              </a:rPr>
              <a:t> </a:t>
            </a:r>
            <a:r>
              <a:rPr sz="1600" spc="30" dirty="0">
                <a:latin typeface="Gill Sans MT"/>
                <a:cs typeface="Gill Sans MT"/>
              </a:rPr>
              <a:t>h(x)</a:t>
            </a:r>
            <a:r>
              <a:rPr sz="1600" spc="-60" dirty="0">
                <a:latin typeface="Gill Sans MT"/>
                <a:cs typeface="Gill Sans MT"/>
              </a:rPr>
              <a:t> =</a:t>
            </a:r>
            <a:r>
              <a:rPr sz="1600" spc="-55" dirty="0">
                <a:latin typeface="Gill Sans MT"/>
                <a:cs typeface="Gill Sans MT"/>
              </a:rPr>
              <a:t> </a:t>
            </a:r>
            <a:r>
              <a:rPr sz="1600" spc="15" dirty="0">
                <a:latin typeface="Gill Sans MT"/>
                <a:cs typeface="Gill Sans MT"/>
              </a:rPr>
              <a:t>wx</a:t>
            </a:r>
            <a:r>
              <a:rPr sz="1600" spc="-60" dirty="0">
                <a:latin typeface="Gill Sans MT"/>
                <a:cs typeface="Gill Sans MT"/>
              </a:rPr>
              <a:t> </a:t>
            </a:r>
            <a:r>
              <a:rPr sz="1600" spc="-30" dirty="0">
                <a:latin typeface="Gill Sans MT"/>
                <a:cs typeface="Gill Sans MT"/>
              </a:rPr>
              <a:t>+</a:t>
            </a:r>
            <a:r>
              <a:rPr sz="1600" spc="-60" dirty="0">
                <a:latin typeface="Gill Sans MT"/>
                <a:cs typeface="Gill Sans MT"/>
              </a:rPr>
              <a:t> </a:t>
            </a:r>
            <a:r>
              <a:rPr sz="1600" spc="95" dirty="0">
                <a:latin typeface="Gill Sans MT"/>
                <a:cs typeface="Gill Sans MT"/>
              </a:rPr>
              <a:t>b</a:t>
            </a:r>
            <a:r>
              <a:rPr sz="1600" spc="-35" dirty="0">
                <a:latin typeface="Gill Sans MT"/>
                <a:cs typeface="Gill Sans MT"/>
              </a:rPr>
              <a:t> </a:t>
            </a:r>
            <a:r>
              <a:rPr sz="1600" dirty="0">
                <a:latin typeface="Gulim"/>
                <a:cs typeface="Gulim"/>
              </a:rPr>
              <a:t>에서</a:t>
            </a:r>
            <a:r>
              <a:rPr sz="1600" spc="-190" dirty="0">
                <a:latin typeface="Gulim"/>
                <a:cs typeface="Gulim"/>
              </a:rPr>
              <a:t> </a:t>
            </a:r>
            <a:r>
              <a:rPr sz="1600" dirty="0">
                <a:latin typeface="Gulim"/>
                <a:cs typeface="Gulim"/>
              </a:rPr>
              <a:t>최적의</a:t>
            </a:r>
            <a:r>
              <a:rPr sz="1600" spc="-220" dirty="0">
                <a:latin typeface="Gulim"/>
                <a:cs typeface="Gulim"/>
              </a:rPr>
              <a:t> </a:t>
            </a:r>
            <a:r>
              <a:rPr sz="1600" dirty="0">
                <a:latin typeface="Gill Sans MT"/>
                <a:cs typeface="Gill Sans MT"/>
              </a:rPr>
              <a:t>w,</a:t>
            </a:r>
            <a:r>
              <a:rPr sz="1600" spc="-55" dirty="0">
                <a:latin typeface="Gill Sans MT"/>
                <a:cs typeface="Gill Sans MT"/>
              </a:rPr>
              <a:t> </a:t>
            </a:r>
            <a:r>
              <a:rPr sz="1600" spc="95" dirty="0">
                <a:latin typeface="Gill Sans MT"/>
                <a:cs typeface="Gill Sans MT"/>
              </a:rPr>
              <a:t>b</a:t>
            </a:r>
            <a:r>
              <a:rPr sz="1600" spc="-50" dirty="0">
                <a:latin typeface="Gill Sans MT"/>
                <a:cs typeface="Gill Sans MT"/>
              </a:rPr>
              <a:t> </a:t>
            </a:r>
            <a:r>
              <a:rPr sz="1600" dirty="0">
                <a:latin typeface="Gulim"/>
                <a:cs typeface="Gulim"/>
              </a:rPr>
              <a:t>를</a:t>
            </a:r>
            <a:r>
              <a:rPr sz="1600" spc="-170" dirty="0">
                <a:latin typeface="Gulim"/>
                <a:cs typeface="Gulim"/>
              </a:rPr>
              <a:t> </a:t>
            </a:r>
            <a:r>
              <a:rPr sz="1600" dirty="0">
                <a:latin typeface="Gulim"/>
                <a:cs typeface="Gulim"/>
              </a:rPr>
              <a:t>찾는</a:t>
            </a:r>
            <a:r>
              <a:rPr sz="1600" spc="-190" dirty="0">
                <a:latin typeface="Gulim"/>
                <a:cs typeface="Gulim"/>
              </a:rPr>
              <a:t> </a:t>
            </a:r>
            <a:r>
              <a:rPr sz="1600" dirty="0">
                <a:latin typeface="Gulim"/>
                <a:cs typeface="Gulim"/>
              </a:rPr>
              <a:t>것</a:t>
            </a:r>
            <a:endParaRPr sz="1600">
              <a:latin typeface="Gulim"/>
              <a:cs typeface="Gulim"/>
            </a:endParaRPr>
          </a:p>
          <a:p>
            <a:pPr marL="363855" indent="-351790">
              <a:lnSpc>
                <a:spcPct val="100000"/>
              </a:lnSpc>
              <a:spcBef>
                <a:spcPts val="1380"/>
              </a:spcBef>
              <a:buFont typeface="Arial"/>
              <a:buChar char="●"/>
              <a:tabLst>
                <a:tab pos="363855" algn="l"/>
                <a:tab pos="364490" algn="l"/>
              </a:tabLst>
            </a:pPr>
            <a:r>
              <a:rPr sz="1600" spc="10" dirty="0">
                <a:latin typeface="Gill Sans MT"/>
                <a:cs typeface="Gill Sans MT"/>
              </a:rPr>
              <a:t>(w,</a:t>
            </a:r>
            <a:r>
              <a:rPr sz="1600" spc="-60" dirty="0">
                <a:latin typeface="Gill Sans MT"/>
                <a:cs typeface="Gill Sans MT"/>
              </a:rPr>
              <a:t> </a:t>
            </a:r>
            <a:r>
              <a:rPr sz="1600" spc="65" dirty="0">
                <a:latin typeface="Gill Sans MT"/>
                <a:cs typeface="Gill Sans MT"/>
              </a:rPr>
              <a:t>b)</a:t>
            </a:r>
            <a:r>
              <a:rPr sz="1600" spc="-50" dirty="0">
                <a:latin typeface="Gill Sans MT"/>
                <a:cs typeface="Gill Sans MT"/>
              </a:rPr>
              <a:t> </a:t>
            </a:r>
            <a:r>
              <a:rPr sz="1600" dirty="0">
                <a:latin typeface="Gulim"/>
                <a:cs typeface="Gulim"/>
              </a:rPr>
              <a:t>를</a:t>
            </a:r>
            <a:r>
              <a:rPr sz="1600" spc="-170" dirty="0">
                <a:latin typeface="Gulim"/>
                <a:cs typeface="Gulim"/>
              </a:rPr>
              <a:t> </a:t>
            </a:r>
            <a:r>
              <a:rPr sz="1600" dirty="0">
                <a:latin typeface="Gulim"/>
                <a:cs typeface="Gulim"/>
              </a:rPr>
              <a:t>찾기</a:t>
            </a:r>
            <a:r>
              <a:rPr sz="1600" spc="-190" dirty="0">
                <a:latin typeface="Gulim"/>
                <a:cs typeface="Gulim"/>
              </a:rPr>
              <a:t> </a:t>
            </a:r>
            <a:r>
              <a:rPr sz="1600" dirty="0">
                <a:latin typeface="Gulim"/>
                <a:cs typeface="Gulim"/>
              </a:rPr>
              <a:t>위하여</a:t>
            </a:r>
            <a:r>
              <a:rPr sz="1600" spc="-220" dirty="0">
                <a:latin typeface="Gulim"/>
                <a:cs typeface="Gulim"/>
              </a:rPr>
              <a:t> </a:t>
            </a:r>
            <a:r>
              <a:rPr sz="1600" spc="5" dirty="0">
                <a:latin typeface="Gill Sans MT"/>
                <a:cs typeface="Gill Sans MT"/>
              </a:rPr>
              <a:t>(</a:t>
            </a:r>
            <a:r>
              <a:rPr sz="1600" spc="5" dirty="0">
                <a:latin typeface="Gulim"/>
                <a:cs typeface="Gulim"/>
              </a:rPr>
              <a:t>실제값</a:t>
            </a:r>
            <a:r>
              <a:rPr sz="1600" spc="-215" dirty="0">
                <a:latin typeface="Gulim"/>
                <a:cs typeface="Gulim"/>
              </a:rPr>
              <a:t> </a:t>
            </a:r>
            <a:r>
              <a:rPr sz="1600" spc="-80" dirty="0">
                <a:latin typeface="Gill Sans MT"/>
                <a:cs typeface="Gill Sans MT"/>
              </a:rPr>
              <a:t>-</a:t>
            </a:r>
            <a:r>
              <a:rPr sz="1600" spc="-55" dirty="0">
                <a:latin typeface="Gill Sans MT"/>
                <a:cs typeface="Gill Sans MT"/>
              </a:rPr>
              <a:t> </a:t>
            </a:r>
            <a:r>
              <a:rPr sz="1600" spc="-5" dirty="0">
                <a:latin typeface="Gulim"/>
                <a:cs typeface="Gulim"/>
              </a:rPr>
              <a:t>예측값</a:t>
            </a:r>
            <a:r>
              <a:rPr sz="1600" spc="-5" dirty="0">
                <a:latin typeface="Gill Sans MT"/>
                <a:cs typeface="Gill Sans MT"/>
              </a:rPr>
              <a:t>)^2</a:t>
            </a:r>
            <a:r>
              <a:rPr sz="1600" spc="-50" dirty="0">
                <a:latin typeface="Gill Sans MT"/>
                <a:cs typeface="Gill Sans MT"/>
              </a:rPr>
              <a:t> </a:t>
            </a:r>
            <a:r>
              <a:rPr sz="1600" dirty="0">
                <a:latin typeface="Gulim"/>
                <a:cs typeface="Gulim"/>
              </a:rPr>
              <a:t>을</a:t>
            </a:r>
            <a:r>
              <a:rPr sz="1600" spc="-170" dirty="0">
                <a:latin typeface="Gulim"/>
                <a:cs typeface="Gulim"/>
              </a:rPr>
              <a:t> </a:t>
            </a:r>
            <a:r>
              <a:rPr sz="1600" dirty="0">
                <a:latin typeface="Gulim"/>
                <a:cs typeface="Gulim"/>
              </a:rPr>
              <a:t>비용으로</a:t>
            </a:r>
            <a:r>
              <a:rPr sz="1600" spc="-240" dirty="0">
                <a:latin typeface="Gulim"/>
                <a:cs typeface="Gulim"/>
              </a:rPr>
              <a:t> </a:t>
            </a:r>
            <a:r>
              <a:rPr sz="1600" dirty="0">
                <a:latin typeface="Gulim"/>
                <a:cs typeface="Gulim"/>
              </a:rPr>
              <a:t>하는</a:t>
            </a:r>
            <a:r>
              <a:rPr sz="1600" spc="-195" dirty="0">
                <a:latin typeface="Gulim"/>
                <a:cs typeface="Gulim"/>
              </a:rPr>
              <a:t> </a:t>
            </a:r>
            <a:r>
              <a:rPr sz="1600" dirty="0">
                <a:latin typeface="Gulim"/>
                <a:cs typeface="Gulim"/>
              </a:rPr>
              <a:t>함수</a:t>
            </a:r>
            <a:r>
              <a:rPr sz="1600" spc="-190" dirty="0">
                <a:latin typeface="Gulim"/>
                <a:cs typeface="Gulim"/>
              </a:rPr>
              <a:t> </a:t>
            </a:r>
            <a:r>
              <a:rPr sz="1600" dirty="0">
                <a:latin typeface="Gulim"/>
                <a:cs typeface="Gulim"/>
              </a:rPr>
              <a:t>설계</a:t>
            </a:r>
            <a:endParaRPr sz="1600">
              <a:latin typeface="Gulim"/>
              <a:cs typeface="Gulim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Font typeface="Arial"/>
              <a:buChar char="●"/>
            </a:pPr>
            <a:endParaRPr sz="1650">
              <a:latin typeface="Times New Roman"/>
              <a:cs typeface="Times New Roman"/>
            </a:endParaRPr>
          </a:p>
          <a:p>
            <a:pPr marL="363855" indent="-351790">
              <a:lnSpc>
                <a:spcPct val="100000"/>
              </a:lnSpc>
              <a:buFont typeface="Arial"/>
              <a:buChar char="●"/>
              <a:tabLst>
                <a:tab pos="363855" algn="l"/>
                <a:tab pos="364490" algn="l"/>
              </a:tabLst>
            </a:pPr>
            <a:r>
              <a:rPr sz="1600" dirty="0">
                <a:latin typeface="Gulim"/>
                <a:cs typeface="Gulim"/>
              </a:rPr>
              <a:t>임의의</a:t>
            </a:r>
            <a:r>
              <a:rPr sz="1600" spc="-220" dirty="0">
                <a:latin typeface="Gulim"/>
                <a:cs typeface="Gulim"/>
              </a:rPr>
              <a:t> </a:t>
            </a:r>
            <a:r>
              <a:rPr sz="1600" dirty="0">
                <a:latin typeface="Gill Sans MT"/>
                <a:cs typeface="Gill Sans MT"/>
              </a:rPr>
              <a:t>w,</a:t>
            </a:r>
            <a:r>
              <a:rPr sz="1600" spc="-60" dirty="0">
                <a:latin typeface="Gill Sans MT"/>
                <a:cs typeface="Gill Sans MT"/>
              </a:rPr>
              <a:t> </a:t>
            </a:r>
            <a:r>
              <a:rPr sz="1600" spc="95" dirty="0">
                <a:latin typeface="Gill Sans MT"/>
                <a:cs typeface="Gill Sans MT"/>
              </a:rPr>
              <a:t>b</a:t>
            </a:r>
            <a:r>
              <a:rPr sz="1600" spc="-50" dirty="0">
                <a:latin typeface="Gill Sans MT"/>
                <a:cs typeface="Gill Sans MT"/>
              </a:rPr>
              <a:t> </a:t>
            </a:r>
            <a:r>
              <a:rPr sz="1600" dirty="0">
                <a:latin typeface="Gulim"/>
                <a:cs typeface="Gulim"/>
              </a:rPr>
              <a:t>를</a:t>
            </a:r>
            <a:r>
              <a:rPr sz="1600" spc="-170" dirty="0">
                <a:latin typeface="Gulim"/>
                <a:cs typeface="Gulim"/>
              </a:rPr>
              <a:t> </a:t>
            </a:r>
            <a:r>
              <a:rPr sz="1600" dirty="0">
                <a:latin typeface="Gulim"/>
                <a:cs typeface="Gulim"/>
              </a:rPr>
              <a:t>구하고</a:t>
            </a:r>
            <a:r>
              <a:rPr sz="1600" spc="-220" dirty="0">
                <a:latin typeface="Gulim"/>
                <a:cs typeface="Gulim"/>
              </a:rPr>
              <a:t> </a:t>
            </a:r>
            <a:r>
              <a:rPr sz="1600" dirty="0">
                <a:latin typeface="Gulim"/>
                <a:cs typeface="Gulim"/>
              </a:rPr>
              <a:t>해당</a:t>
            </a:r>
            <a:r>
              <a:rPr sz="1600" spc="-195" dirty="0">
                <a:latin typeface="Gulim"/>
                <a:cs typeface="Gulim"/>
              </a:rPr>
              <a:t> </a:t>
            </a:r>
            <a:r>
              <a:rPr sz="1600" dirty="0">
                <a:latin typeface="Gulim"/>
                <a:cs typeface="Gulim"/>
              </a:rPr>
              <a:t>값에서</a:t>
            </a:r>
            <a:r>
              <a:rPr sz="1600" spc="-215" dirty="0">
                <a:latin typeface="Gulim"/>
                <a:cs typeface="Gulim"/>
              </a:rPr>
              <a:t> </a:t>
            </a:r>
            <a:r>
              <a:rPr sz="1600" spc="85" dirty="0">
                <a:latin typeface="Gill Sans MT"/>
                <a:cs typeface="Gill Sans MT"/>
              </a:rPr>
              <a:t>cost</a:t>
            </a:r>
            <a:r>
              <a:rPr sz="1600" spc="-50" dirty="0">
                <a:latin typeface="Gill Sans MT"/>
                <a:cs typeface="Gill Sans MT"/>
              </a:rPr>
              <a:t> </a:t>
            </a:r>
            <a:r>
              <a:rPr sz="1600" dirty="0">
                <a:latin typeface="Gulim"/>
                <a:cs typeface="Gulim"/>
              </a:rPr>
              <a:t>를</a:t>
            </a:r>
            <a:r>
              <a:rPr sz="1600" spc="-170" dirty="0">
                <a:latin typeface="Gulim"/>
                <a:cs typeface="Gulim"/>
              </a:rPr>
              <a:t> </a:t>
            </a:r>
            <a:r>
              <a:rPr sz="1600" dirty="0">
                <a:latin typeface="Gulim"/>
                <a:cs typeface="Gulim"/>
              </a:rPr>
              <a:t>줄이는</a:t>
            </a:r>
            <a:r>
              <a:rPr sz="1600" spc="-220" dirty="0">
                <a:latin typeface="Gulim"/>
                <a:cs typeface="Gulim"/>
              </a:rPr>
              <a:t> </a:t>
            </a:r>
            <a:r>
              <a:rPr sz="1600" dirty="0">
                <a:latin typeface="Gulim"/>
                <a:cs typeface="Gulim"/>
              </a:rPr>
              <a:t>방향으로</a:t>
            </a:r>
            <a:r>
              <a:rPr sz="1600" spc="-245" dirty="0">
                <a:latin typeface="Gulim"/>
                <a:cs typeface="Gulim"/>
              </a:rPr>
              <a:t> </a:t>
            </a:r>
            <a:r>
              <a:rPr sz="1600" spc="50" dirty="0">
                <a:latin typeface="Gill Sans MT"/>
                <a:cs typeface="Gill Sans MT"/>
              </a:rPr>
              <a:t>w</a:t>
            </a:r>
            <a:r>
              <a:rPr sz="1600" spc="-55" dirty="0">
                <a:latin typeface="Gill Sans MT"/>
                <a:cs typeface="Gill Sans MT"/>
              </a:rPr>
              <a:t> </a:t>
            </a:r>
            <a:r>
              <a:rPr sz="1600" dirty="0">
                <a:latin typeface="Gulim"/>
                <a:cs typeface="Gulim"/>
              </a:rPr>
              <a:t>와</a:t>
            </a:r>
            <a:r>
              <a:rPr sz="1600" spc="-170" dirty="0">
                <a:latin typeface="Gulim"/>
                <a:cs typeface="Gulim"/>
              </a:rPr>
              <a:t> </a:t>
            </a:r>
            <a:r>
              <a:rPr sz="1600" spc="95" dirty="0">
                <a:latin typeface="Gill Sans MT"/>
                <a:cs typeface="Gill Sans MT"/>
              </a:rPr>
              <a:t>b</a:t>
            </a:r>
            <a:r>
              <a:rPr sz="1600" spc="-55" dirty="0">
                <a:latin typeface="Gill Sans MT"/>
                <a:cs typeface="Gill Sans MT"/>
              </a:rPr>
              <a:t> </a:t>
            </a:r>
            <a:r>
              <a:rPr sz="1600" dirty="0">
                <a:latin typeface="Gulim"/>
                <a:cs typeface="Gulim"/>
              </a:rPr>
              <a:t>를</a:t>
            </a:r>
            <a:r>
              <a:rPr sz="1600" spc="-170" dirty="0">
                <a:latin typeface="Gulim"/>
                <a:cs typeface="Gulim"/>
              </a:rPr>
              <a:t> </a:t>
            </a:r>
            <a:r>
              <a:rPr sz="1600" spc="5" dirty="0">
                <a:latin typeface="Gulim"/>
                <a:cs typeface="Gulim"/>
              </a:rPr>
              <a:t>수정</a:t>
            </a:r>
            <a:r>
              <a:rPr sz="1600" spc="5" dirty="0">
                <a:latin typeface="Gill Sans MT"/>
                <a:cs typeface="Gill Sans MT"/>
              </a:rPr>
              <a:t>.</a:t>
            </a:r>
            <a:endParaRPr sz="1600"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720917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Convex Function</a:t>
            </a:r>
            <a:endParaRPr lang="ko-KR" altLang="en-US" dirty="0"/>
          </a:p>
        </p:txBody>
      </p:sp>
      <p:sp>
        <p:nvSpPr>
          <p:cNvPr id="4" name="object 4"/>
          <p:cNvSpPr/>
          <p:nvPr/>
        </p:nvSpPr>
        <p:spPr>
          <a:xfrm>
            <a:off x="5496387" y="2110481"/>
            <a:ext cx="3904799" cy="28598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5"/>
          <p:cNvSpPr/>
          <p:nvPr/>
        </p:nvSpPr>
        <p:spPr>
          <a:xfrm>
            <a:off x="560512" y="2348880"/>
            <a:ext cx="4577250" cy="23830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77451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MultiVariable Linear Regression</a:t>
            </a:r>
            <a:endParaRPr lang="ko-KR" altLang="en-US" dirty="0"/>
          </a:p>
        </p:txBody>
      </p:sp>
      <p:sp>
        <p:nvSpPr>
          <p:cNvPr id="4" name="object 4"/>
          <p:cNvSpPr/>
          <p:nvPr/>
        </p:nvSpPr>
        <p:spPr>
          <a:xfrm>
            <a:off x="3868714" y="1960835"/>
            <a:ext cx="5083393" cy="31432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6" name="object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663583"/>
              </p:ext>
            </p:extLst>
          </p:nvPr>
        </p:nvGraphicFramePr>
        <p:xfrm>
          <a:off x="920552" y="2060848"/>
          <a:ext cx="2399030" cy="293368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084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90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66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1300" b="1" spc="-5" dirty="0">
                          <a:latin typeface="Gulim"/>
                          <a:cs typeface="Gulim"/>
                        </a:rPr>
                        <a:t>학습시간</a:t>
                      </a:r>
                      <a:r>
                        <a:rPr sz="1300" b="1" spc="-5" dirty="0">
                          <a:latin typeface="Arial"/>
                          <a:cs typeface="Arial"/>
                        </a:rPr>
                        <a:t>(</a:t>
                      </a:r>
                      <a:r>
                        <a:rPr sz="1300" b="1" spc="-5" dirty="0">
                          <a:latin typeface="Gulim"/>
                          <a:cs typeface="Gulim"/>
                        </a:rPr>
                        <a:t>시간</a:t>
                      </a:r>
                      <a:r>
                        <a:rPr sz="1300" b="1" spc="-5" dirty="0">
                          <a:latin typeface="Arial"/>
                          <a:cs typeface="Arial"/>
                        </a:rPr>
                        <a:t>)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1206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1300" b="1" spc="-5" dirty="0">
                          <a:latin typeface="Gulim"/>
                          <a:cs typeface="Gulim"/>
                        </a:rPr>
                        <a:t>토익성적</a:t>
                      </a:r>
                      <a:r>
                        <a:rPr sz="1300" b="1" spc="-5" dirty="0">
                          <a:latin typeface="Arial"/>
                          <a:cs typeface="Arial"/>
                        </a:rPr>
                        <a:t>(</a:t>
                      </a:r>
                      <a:r>
                        <a:rPr sz="1300" b="1" spc="-5" dirty="0">
                          <a:latin typeface="Gulim"/>
                          <a:cs typeface="Gulim"/>
                        </a:rPr>
                        <a:t>점</a:t>
                      </a:r>
                      <a:r>
                        <a:rPr sz="1300" b="1" spc="-5" dirty="0">
                          <a:latin typeface="Arial"/>
                          <a:cs typeface="Arial"/>
                        </a:rPr>
                        <a:t>)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1206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66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1300" spc="-5" dirty="0">
                          <a:latin typeface="Arial"/>
                          <a:cs typeface="Arial"/>
                        </a:rPr>
                        <a:t>54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1206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1300" spc="-5" dirty="0">
                          <a:latin typeface="Arial"/>
                          <a:cs typeface="Arial"/>
                        </a:rPr>
                        <a:t>800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1206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66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1300" dirty="0">
                          <a:latin typeface="Arial"/>
                          <a:cs typeface="Arial"/>
                        </a:rPr>
                        <a:t>8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1206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1300" spc="-5" dirty="0">
                          <a:latin typeface="Arial"/>
                          <a:cs typeface="Arial"/>
                        </a:rPr>
                        <a:t>320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1206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66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1300" spc="-5" dirty="0">
                          <a:latin typeface="Arial"/>
                          <a:cs typeface="Arial"/>
                        </a:rPr>
                        <a:t>30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1206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1300" spc="-5" dirty="0">
                          <a:latin typeface="Arial"/>
                          <a:cs typeface="Arial"/>
                        </a:rPr>
                        <a:t>600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1206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66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1300" spc="-5" dirty="0">
                          <a:latin typeface="Arial"/>
                          <a:cs typeface="Arial"/>
                        </a:rPr>
                        <a:t>24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1206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1300" spc="-5" dirty="0">
                          <a:latin typeface="Arial"/>
                          <a:cs typeface="Arial"/>
                        </a:rPr>
                        <a:t>630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1206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66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1300" spc="-5" dirty="0">
                          <a:latin typeface="Arial"/>
                          <a:cs typeface="Arial"/>
                        </a:rPr>
                        <a:t>46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1206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1300" spc="-5" dirty="0">
                          <a:latin typeface="Arial"/>
                          <a:cs typeface="Arial"/>
                        </a:rPr>
                        <a:t>700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1206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66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1300" spc="-5" dirty="0">
                          <a:latin typeface="Arial"/>
                          <a:cs typeface="Arial"/>
                        </a:rPr>
                        <a:t>70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1206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1C13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1300" spc="-5" dirty="0">
                          <a:latin typeface="Arial"/>
                          <a:cs typeface="Arial"/>
                        </a:rPr>
                        <a:t>300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1206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1C1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66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1300" spc="-5" dirty="0">
                          <a:latin typeface="Arial"/>
                          <a:cs typeface="Arial"/>
                        </a:rPr>
                        <a:t>20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1206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1C13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1300" spc="-5" dirty="0">
                          <a:latin typeface="Arial"/>
                          <a:cs typeface="Arial"/>
                        </a:rPr>
                        <a:t>920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1206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1C1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66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1300" spc="-5" dirty="0">
                          <a:latin typeface="Arial"/>
                          <a:cs typeface="Arial"/>
                        </a:rPr>
                        <a:t>37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1206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1300" spc="-5" dirty="0">
                          <a:latin typeface="Arial"/>
                          <a:cs typeface="Arial"/>
                        </a:rPr>
                        <a:t>720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1206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666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1300" spc="-5" dirty="0">
                          <a:latin typeface="Arial"/>
                          <a:cs typeface="Arial"/>
                        </a:rPr>
                        <a:t>40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1206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1300" spc="-5" dirty="0">
                          <a:latin typeface="Arial"/>
                          <a:cs typeface="Arial"/>
                        </a:rPr>
                        <a:t>700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1206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666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1300" spc="-5" dirty="0">
                          <a:latin typeface="Arial"/>
                          <a:cs typeface="Arial"/>
                        </a:rPr>
                        <a:t>48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1206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1300" spc="-5" dirty="0">
                          <a:latin typeface="Arial"/>
                          <a:cs typeface="Arial"/>
                        </a:rPr>
                        <a:t>920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1206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72344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MultiVariable Linear Regression</a:t>
            </a:r>
            <a:endParaRPr lang="ko-KR" altLang="en-US" dirty="0"/>
          </a:p>
        </p:txBody>
      </p:sp>
      <p:sp>
        <p:nvSpPr>
          <p:cNvPr id="5" name="object 4"/>
          <p:cNvSpPr/>
          <p:nvPr/>
        </p:nvSpPr>
        <p:spPr>
          <a:xfrm>
            <a:off x="5990139" y="3243005"/>
            <a:ext cx="2661524" cy="4417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7" name="object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3138260"/>
              </p:ext>
            </p:extLst>
          </p:nvPr>
        </p:nvGraphicFramePr>
        <p:xfrm>
          <a:off x="1136576" y="1988840"/>
          <a:ext cx="4371975" cy="29405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57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57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57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6732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1300" b="1" spc="-5" dirty="0">
                          <a:latin typeface="Gulim"/>
                          <a:cs typeface="Gulim"/>
                        </a:rPr>
                        <a:t>학습시간</a:t>
                      </a:r>
                      <a:r>
                        <a:rPr sz="1300" b="1" spc="-5" dirty="0">
                          <a:latin typeface="Arial"/>
                          <a:cs typeface="Arial"/>
                        </a:rPr>
                        <a:t>(</a:t>
                      </a:r>
                      <a:r>
                        <a:rPr sz="1300" b="1" spc="-5" dirty="0">
                          <a:latin typeface="Gulim"/>
                          <a:cs typeface="Gulim"/>
                        </a:rPr>
                        <a:t>시간</a:t>
                      </a:r>
                      <a:r>
                        <a:rPr sz="1300" b="1" spc="-5" dirty="0">
                          <a:latin typeface="Arial"/>
                          <a:cs typeface="Arial"/>
                        </a:rPr>
                        <a:t>)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1270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1300" b="1" spc="-5" dirty="0">
                          <a:latin typeface="Gulim"/>
                          <a:cs typeface="Gulim"/>
                        </a:rPr>
                        <a:t>해외거주</a:t>
                      </a:r>
                      <a:r>
                        <a:rPr sz="1300" b="1" spc="-5" dirty="0">
                          <a:latin typeface="Arial"/>
                          <a:cs typeface="Arial"/>
                        </a:rPr>
                        <a:t>(</a:t>
                      </a:r>
                      <a:r>
                        <a:rPr sz="1300" b="1" spc="-5" dirty="0">
                          <a:latin typeface="Gulim"/>
                          <a:cs typeface="Gulim"/>
                        </a:rPr>
                        <a:t>월</a:t>
                      </a:r>
                      <a:r>
                        <a:rPr sz="1300" b="1" spc="-5" dirty="0">
                          <a:latin typeface="Arial"/>
                          <a:cs typeface="Arial"/>
                        </a:rPr>
                        <a:t>)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1270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1300" b="1" spc="-5" dirty="0">
                          <a:latin typeface="Gulim"/>
                          <a:cs typeface="Gulim"/>
                        </a:rPr>
                        <a:t>토익성적</a:t>
                      </a:r>
                      <a:r>
                        <a:rPr sz="1300" b="1" spc="-5" dirty="0">
                          <a:latin typeface="Arial"/>
                          <a:cs typeface="Arial"/>
                        </a:rPr>
                        <a:t>(</a:t>
                      </a:r>
                      <a:r>
                        <a:rPr sz="1300" b="1" spc="-5" dirty="0">
                          <a:latin typeface="Gulim"/>
                          <a:cs typeface="Gulim"/>
                        </a:rPr>
                        <a:t>점</a:t>
                      </a:r>
                      <a:r>
                        <a:rPr sz="1300" b="1" spc="-5" dirty="0">
                          <a:latin typeface="Arial"/>
                          <a:cs typeface="Arial"/>
                        </a:rPr>
                        <a:t>)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1270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732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1300" spc="-5" dirty="0">
                          <a:latin typeface="Arial"/>
                          <a:cs typeface="Arial"/>
                        </a:rPr>
                        <a:t>54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1270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1300" spc="-5" dirty="0">
                          <a:latin typeface="Arial"/>
                          <a:cs typeface="Arial"/>
                        </a:rPr>
                        <a:t>12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1270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1300" spc="-5" dirty="0">
                          <a:latin typeface="Arial"/>
                          <a:cs typeface="Arial"/>
                        </a:rPr>
                        <a:t>800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1270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732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1300" dirty="0">
                          <a:latin typeface="Arial"/>
                          <a:cs typeface="Arial"/>
                        </a:rPr>
                        <a:t>8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1270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1300" dirty="0">
                          <a:latin typeface="Arial"/>
                          <a:cs typeface="Arial"/>
                        </a:rPr>
                        <a:t>0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1270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1300" spc="-5" dirty="0">
                          <a:latin typeface="Arial"/>
                          <a:cs typeface="Arial"/>
                        </a:rPr>
                        <a:t>320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1270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732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1300" spc="-5" dirty="0">
                          <a:latin typeface="Arial"/>
                          <a:cs typeface="Arial"/>
                        </a:rPr>
                        <a:t>30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1270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1300" spc="-5" dirty="0">
                          <a:latin typeface="Arial"/>
                          <a:cs typeface="Arial"/>
                        </a:rPr>
                        <a:t>12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1270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1300" spc="-5" dirty="0">
                          <a:latin typeface="Arial"/>
                          <a:cs typeface="Arial"/>
                        </a:rPr>
                        <a:t>600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1270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732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1300" spc="-5" dirty="0">
                          <a:latin typeface="Arial"/>
                          <a:cs typeface="Arial"/>
                        </a:rPr>
                        <a:t>24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1270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1300" spc="-5" dirty="0">
                          <a:latin typeface="Arial"/>
                          <a:cs typeface="Arial"/>
                        </a:rPr>
                        <a:t>15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1270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1300" spc="-5" dirty="0">
                          <a:latin typeface="Arial"/>
                          <a:cs typeface="Arial"/>
                        </a:rPr>
                        <a:t>630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1270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732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1300" spc="-5" dirty="0">
                          <a:latin typeface="Arial"/>
                          <a:cs typeface="Arial"/>
                        </a:rPr>
                        <a:t>46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1270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1300" spc="-5" dirty="0">
                          <a:latin typeface="Arial"/>
                          <a:cs typeface="Arial"/>
                        </a:rPr>
                        <a:t>12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1270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1300" spc="-5" dirty="0">
                          <a:latin typeface="Arial"/>
                          <a:cs typeface="Arial"/>
                        </a:rPr>
                        <a:t>700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1270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732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1300" spc="-5" dirty="0">
                          <a:latin typeface="Arial"/>
                          <a:cs typeface="Arial"/>
                        </a:rPr>
                        <a:t>70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1270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1C13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1300" dirty="0">
                          <a:latin typeface="Arial"/>
                          <a:cs typeface="Arial"/>
                        </a:rPr>
                        <a:t>0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1270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1C13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1300" spc="-5" dirty="0">
                          <a:latin typeface="Arial"/>
                          <a:cs typeface="Arial"/>
                        </a:rPr>
                        <a:t>300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1270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1C1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732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1300" spc="-5" dirty="0">
                          <a:latin typeface="Arial"/>
                          <a:cs typeface="Arial"/>
                        </a:rPr>
                        <a:t>20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1270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1C13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1300" spc="-5" dirty="0">
                          <a:latin typeface="Arial"/>
                          <a:cs typeface="Arial"/>
                        </a:rPr>
                        <a:t>36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1270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1C13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1300" spc="-5" dirty="0">
                          <a:latin typeface="Arial"/>
                          <a:cs typeface="Arial"/>
                        </a:rPr>
                        <a:t>920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1270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1C1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732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1300" spc="-5" dirty="0">
                          <a:latin typeface="Arial"/>
                          <a:cs typeface="Arial"/>
                        </a:rPr>
                        <a:t>37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1270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1300" spc="-5" dirty="0">
                          <a:latin typeface="Arial"/>
                          <a:cs typeface="Arial"/>
                        </a:rPr>
                        <a:t>12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1270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1300" spc="-5" dirty="0">
                          <a:latin typeface="Arial"/>
                          <a:cs typeface="Arial"/>
                        </a:rPr>
                        <a:t>720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1270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6732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1300" spc="-5" dirty="0">
                          <a:latin typeface="Arial"/>
                          <a:cs typeface="Arial"/>
                        </a:rPr>
                        <a:t>40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1270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1300" spc="-5" dirty="0">
                          <a:latin typeface="Arial"/>
                          <a:cs typeface="Arial"/>
                        </a:rPr>
                        <a:t>12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1270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1300" spc="-5" dirty="0">
                          <a:latin typeface="Arial"/>
                          <a:cs typeface="Arial"/>
                        </a:rPr>
                        <a:t>700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1270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6732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1300" spc="-5" dirty="0">
                          <a:latin typeface="Arial"/>
                          <a:cs typeface="Arial"/>
                        </a:rPr>
                        <a:t>48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1270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1300" spc="-5" dirty="0">
                          <a:latin typeface="Arial"/>
                          <a:cs typeface="Arial"/>
                        </a:rPr>
                        <a:t>24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1270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1300" spc="-5" dirty="0">
                          <a:latin typeface="Arial"/>
                          <a:cs typeface="Arial"/>
                        </a:rPr>
                        <a:t>920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1270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82226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Matrix</a:t>
            </a:r>
            <a:endParaRPr lang="ko-KR" altLang="en-US" dirty="0"/>
          </a:p>
        </p:txBody>
      </p:sp>
      <p:graphicFrame>
        <p:nvGraphicFramePr>
          <p:cNvPr id="6" name="object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2315789"/>
              </p:ext>
            </p:extLst>
          </p:nvPr>
        </p:nvGraphicFramePr>
        <p:xfrm>
          <a:off x="4016896" y="1988840"/>
          <a:ext cx="5038725" cy="294358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79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7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95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675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sz="1300" b="1" spc="-5" dirty="0">
                          <a:latin typeface="Gulim"/>
                          <a:cs typeface="Gulim"/>
                        </a:rPr>
                        <a:t>학습시간</a:t>
                      </a:r>
                      <a:r>
                        <a:rPr sz="1300" b="1" spc="-5" dirty="0">
                          <a:latin typeface="Arial"/>
                          <a:cs typeface="Arial"/>
                        </a:rPr>
                        <a:t>(</a:t>
                      </a:r>
                      <a:r>
                        <a:rPr sz="1300" b="1" spc="-5" dirty="0">
                          <a:latin typeface="Gulim"/>
                          <a:cs typeface="Gulim"/>
                        </a:rPr>
                        <a:t>시간</a:t>
                      </a:r>
                      <a:r>
                        <a:rPr sz="1300" b="1" spc="-5" dirty="0">
                          <a:latin typeface="Arial"/>
                          <a:cs typeface="Arial"/>
                        </a:rPr>
                        <a:t>)(x1)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13335" marB="0">
                    <a:lnL w="9525">
                      <a:solidFill>
                        <a:srgbClr val="999999"/>
                      </a:solidFill>
                      <a:prstDash val="solid"/>
                    </a:lnL>
                    <a:lnR w="9525">
                      <a:solidFill>
                        <a:srgbClr val="999999"/>
                      </a:solidFill>
                      <a:prstDash val="solid"/>
                    </a:lnR>
                    <a:lnT w="9525">
                      <a:solidFill>
                        <a:srgbClr val="999999"/>
                      </a:solidFill>
                      <a:prstDash val="solid"/>
                    </a:lnT>
                    <a:lnB w="9525">
                      <a:solidFill>
                        <a:srgbClr val="999999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sz="1300" b="1" spc="-5" dirty="0">
                          <a:latin typeface="Gulim"/>
                          <a:cs typeface="Gulim"/>
                        </a:rPr>
                        <a:t>해외거주</a:t>
                      </a:r>
                      <a:r>
                        <a:rPr sz="1300" b="1" spc="-5" dirty="0">
                          <a:latin typeface="Arial"/>
                          <a:cs typeface="Arial"/>
                        </a:rPr>
                        <a:t>(</a:t>
                      </a:r>
                      <a:r>
                        <a:rPr sz="1300" b="1" spc="-5" dirty="0">
                          <a:latin typeface="Gulim"/>
                          <a:cs typeface="Gulim"/>
                        </a:rPr>
                        <a:t>월</a:t>
                      </a:r>
                      <a:r>
                        <a:rPr sz="1300" b="1" spc="-5" dirty="0">
                          <a:latin typeface="Arial"/>
                          <a:cs typeface="Arial"/>
                        </a:rPr>
                        <a:t>)(x2)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13335" marB="0">
                    <a:lnL w="9525">
                      <a:solidFill>
                        <a:srgbClr val="999999"/>
                      </a:solidFill>
                      <a:prstDash val="solid"/>
                    </a:lnL>
                    <a:lnR w="9525">
                      <a:solidFill>
                        <a:srgbClr val="999999"/>
                      </a:solidFill>
                      <a:prstDash val="solid"/>
                    </a:lnR>
                    <a:lnT w="9525">
                      <a:solidFill>
                        <a:srgbClr val="999999"/>
                      </a:solidFill>
                      <a:prstDash val="solid"/>
                    </a:lnT>
                    <a:lnB w="9525">
                      <a:solidFill>
                        <a:srgbClr val="999999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sz="1300" b="1" spc="-5" dirty="0">
                          <a:latin typeface="Gulim"/>
                          <a:cs typeface="Gulim"/>
                        </a:rPr>
                        <a:t>토익성적</a:t>
                      </a:r>
                      <a:r>
                        <a:rPr sz="1300" b="1" spc="-5" dirty="0">
                          <a:latin typeface="Arial"/>
                          <a:cs typeface="Arial"/>
                        </a:rPr>
                        <a:t>(</a:t>
                      </a:r>
                      <a:r>
                        <a:rPr sz="1300" b="1" spc="-5" dirty="0">
                          <a:latin typeface="Gulim"/>
                          <a:cs typeface="Gulim"/>
                        </a:rPr>
                        <a:t>점</a:t>
                      </a:r>
                      <a:r>
                        <a:rPr sz="1300" b="1" spc="-5" dirty="0">
                          <a:latin typeface="Arial"/>
                          <a:cs typeface="Arial"/>
                        </a:rPr>
                        <a:t>)(y)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13335" marB="0">
                    <a:lnL w="9525">
                      <a:solidFill>
                        <a:srgbClr val="999999"/>
                      </a:solidFill>
                      <a:prstDash val="solid"/>
                    </a:lnL>
                    <a:lnR w="9525">
                      <a:solidFill>
                        <a:srgbClr val="999999"/>
                      </a:solidFill>
                      <a:prstDash val="solid"/>
                    </a:lnR>
                    <a:lnT w="9525">
                      <a:solidFill>
                        <a:srgbClr val="999999"/>
                      </a:solidFill>
                      <a:prstDash val="solid"/>
                    </a:lnT>
                    <a:lnB w="9525">
                      <a:solidFill>
                        <a:srgbClr val="999999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75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sz="1300" spc="-5" dirty="0">
                          <a:latin typeface="Arial"/>
                          <a:cs typeface="Arial"/>
                        </a:rPr>
                        <a:t>54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13335" marB="0">
                    <a:lnL w="9525">
                      <a:solidFill>
                        <a:srgbClr val="999999"/>
                      </a:solidFill>
                      <a:prstDash val="solid"/>
                    </a:lnL>
                    <a:lnR w="9525">
                      <a:solidFill>
                        <a:srgbClr val="999999"/>
                      </a:solidFill>
                      <a:prstDash val="solid"/>
                    </a:lnR>
                    <a:lnT w="9525">
                      <a:solidFill>
                        <a:srgbClr val="999999"/>
                      </a:solidFill>
                      <a:prstDash val="solid"/>
                    </a:lnT>
                    <a:lnB w="9525">
                      <a:solidFill>
                        <a:srgbClr val="999999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sz="1300" spc="-5" dirty="0">
                          <a:latin typeface="Arial"/>
                          <a:cs typeface="Arial"/>
                        </a:rPr>
                        <a:t>12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13335" marB="0">
                    <a:lnL w="9525">
                      <a:solidFill>
                        <a:srgbClr val="999999"/>
                      </a:solidFill>
                      <a:prstDash val="solid"/>
                    </a:lnL>
                    <a:lnR w="9525">
                      <a:solidFill>
                        <a:srgbClr val="999999"/>
                      </a:solidFill>
                      <a:prstDash val="solid"/>
                    </a:lnR>
                    <a:lnT w="9525">
                      <a:solidFill>
                        <a:srgbClr val="999999"/>
                      </a:solidFill>
                      <a:prstDash val="solid"/>
                    </a:lnT>
                    <a:lnB w="9525">
                      <a:solidFill>
                        <a:srgbClr val="999999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sz="1300" spc="-5" dirty="0">
                          <a:latin typeface="Arial"/>
                          <a:cs typeface="Arial"/>
                        </a:rPr>
                        <a:t>800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13335" marB="0">
                    <a:lnL w="9525">
                      <a:solidFill>
                        <a:srgbClr val="999999"/>
                      </a:solidFill>
                      <a:prstDash val="solid"/>
                    </a:lnL>
                    <a:lnR w="9525">
                      <a:solidFill>
                        <a:srgbClr val="999999"/>
                      </a:solidFill>
                      <a:prstDash val="solid"/>
                    </a:lnR>
                    <a:lnT w="9525">
                      <a:solidFill>
                        <a:srgbClr val="999999"/>
                      </a:solidFill>
                      <a:prstDash val="solid"/>
                    </a:lnT>
                    <a:lnB w="9525">
                      <a:solidFill>
                        <a:srgbClr val="999999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75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sz="1300" dirty="0">
                          <a:latin typeface="Arial"/>
                          <a:cs typeface="Arial"/>
                        </a:rPr>
                        <a:t>8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13335" marB="0">
                    <a:lnL w="9525">
                      <a:solidFill>
                        <a:srgbClr val="999999"/>
                      </a:solidFill>
                      <a:prstDash val="solid"/>
                    </a:lnL>
                    <a:lnR w="9525">
                      <a:solidFill>
                        <a:srgbClr val="999999"/>
                      </a:solidFill>
                      <a:prstDash val="solid"/>
                    </a:lnR>
                    <a:lnT w="9525">
                      <a:solidFill>
                        <a:srgbClr val="999999"/>
                      </a:solidFill>
                      <a:prstDash val="solid"/>
                    </a:lnT>
                    <a:lnB w="9525">
                      <a:solidFill>
                        <a:srgbClr val="999999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sz="1300" dirty="0">
                          <a:latin typeface="Arial"/>
                          <a:cs typeface="Arial"/>
                        </a:rPr>
                        <a:t>0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13335" marB="0">
                    <a:lnL w="9525">
                      <a:solidFill>
                        <a:srgbClr val="999999"/>
                      </a:solidFill>
                      <a:prstDash val="solid"/>
                    </a:lnL>
                    <a:lnR w="9525">
                      <a:solidFill>
                        <a:srgbClr val="999999"/>
                      </a:solidFill>
                      <a:prstDash val="solid"/>
                    </a:lnR>
                    <a:lnT w="9525">
                      <a:solidFill>
                        <a:srgbClr val="999999"/>
                      </a:solidFill>
                      <a:prstDash val="solid"/>
                    </a:lnT>
                    <a:lnB w="9525">
                      <a:solidFill>
                        <a:srgbClr val="999999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sz="1300" spc="-5" dirty="0">
                          <a:latin typeface="Arial"/>
                          <a:cs typeface="Arial"/>
                        </a:rPr>
                        <a:t>320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13335" marB="0">
                    <a:lnL w="9525">
                      <a:solidFill>
                        <a:srgbClr val="999999"/>
                      </a:solidFill>
                      <a:prstDash val="solid"/>
                    </a:lnL>
                    <a:lnR w="9525">
                      <a:solidFill>
                        <a:srgbClr val="999999"/>
                      </a:solidFill>
                      <a:prstDash val="solid"/>
                    </a:lnR>
                    <a:lnT w="9525">
                      <a:solidFill>
                        <a:srgbClr val="999999"/>
                      </a:solidFill>
                      <a:prstDash val="solid"/>
                    </a:lnT>
                    <a:lnB w="9525">
                      <a:solidFill>
                        <a:srgbClr val="999999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75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sz="1300" spc="-5" dirty="0">
                          <a:latin typeface="Arial"/>
                          <a:cs typeface="Arial"/>
                        </a:rPr>
                        <a:t>30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13335" marB="0">
                    <a:lnL w="9525">
                      <a:solidFill>
                        <a:srgbClr val="999999"/>
                      </a:solidFill>
                      <a:prstDash val="solid"/>
                    </a:lnL>
                    <a:lnR w="9525">
                      <a:solidFill>
                        <a:srgbClr val="999999"/>
                      </a:solidFill>
                      <a:prstDash val="solid"/>
                    </a:lnR>
                    <a:lnT w="9525">
                      <a:solidFill>
                        <a:srgbClr val="999999"/>
                      </a:solidFill>
                      <a:prstDash val="solid"/>
                    </a:lnT>
                    <a:lnB w="9525">
                      <a:solidFill>
                        <a:srgbClr val="999999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sz="1300" spc="-5" dirty="0">
                          <a:latin typeface="Arial"/>
                          <a:cs typeface="Arial"/>
                        </a:rPr>
                        <a:t>12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13335" marB="0">
                    <a:lnL w="9525">
                      <a:solidFill>
                        <a:srgbClr val="999999"/>
                      </a:solidFill>
                      <a:prstDash val="solid"/>
                    </a:lnL>
                    <a:lnR w="9525">
                      <a:solidFill>
                        <a:srgbClr val="999999"/>
                      </a:solidFill>
                      <a:prstDash val="solid"/>
                    </a:lnR>
                    <a:lnT w="9525">
                      <a:solidFill>
                        <a:srgbClr val="999999"/>
                      </a:solidFill>
                      <a:prstDash val="solid"/>
                    </a:lnT>
                    <a:lnB w="9525">
                      <a:solidFill>
                        <a:srgbClr val="999999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sz="1300" spc="-5" dirty="0">
                          <a:latin typeface="Arial"/>
                          <a:cs typeface="Arial"/>
                        </a:rPr>
                        <a:t>600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13335" marB="0">
                    <a:lnL w="9525">
                      <a:solidFill>
                        <a:srgbClr val="999999"/>
                      </a:solidFill>
                      <a:prstDash val="solid"/>
                    </a:lnL>
                    <a:lnR w="9525">
                      <a:solidFill>
                        <a:srgbClr val="999999"/>
                      </a:solidFill>
                      <a:prstDash val="solid"/>
                    </a:lnR>
                    <a:lnT w="9525">
                      <a:solidFill>
                        <a:srgbClr val="999999"/>
                      </a:solidFill>
                      <a:prstDash val="solid"/>
                    </a:lnT>
                    <a:lnB w="9525">
                      <a:solidFill>
                        <a:srgbClr val="999999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75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sz="1300" spc="-5" dirty="0">
                          <a:latin typeface="Arial"/>
                          <a:cs typeface="Arial"/>
                        </a:rPr>
                        <a:t>24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13335" marB="0">
                    <a:lnL w="9525">
                      <a:solidFill>
                        <a:srgbClr val="999999"/>
                      </a:solidFill>
                      <a:prstDash val="solid"/>
                    </a:lnL>
                    <a:lnR w="9525">
                      <a:solidFill>
                        <a:srgbClr val="999999"/>
                      </a:solidFill>
                      <a:prstDash val="solid"/>
                    </a:lnR>
                    <a:lnT w="9525">
                      <a:solidFill>
                        <a:srgbClr val="999999"/>
                      </a:solidFill>
                      <a:prstDash val="solid"/>
                    </a:lnT>
                    <a:lnB w="9525">
                      <a:solidFill>
                        <a:srgbClr val="999999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sz="1300" spc="-5" dirty="0">
                          <a:latin typeface="Arial"/>
                          <a:cs typeface="Arial"/>
                        </a:rPr>
                        <a:t>15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13335" marB="0">
                    <a:lnL w="9525">
                      <a:solidFill>
                        <a:srgbClr val="999999"/>
                      </a:solidFill>
                      <a:prstDash val="solid"/>
                    </a:lnL>
                    <a:lnR w="9525">
                      <a:solidFill>
                        <a:srgbClr val="999999"/>
                      </a:solidFill>
                      <a:prstDash val="solid"/>
                    </a:lnR>
                    <a:lnT w="9525">
                      <a:solidFill>
                        <a:srgbClr val="999999"/>
                      </a:solidFill>
                      <a:prstDash val="solid"/>
                    </a:lnT>
                    <a:lnB w="9525">
                      <a:solidFill>
                        <a:srgbClr val="999999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sz="1300" spc="-5" dirty="0">
                          <a:latin typeface="Arial"/>
                          <a:cs typeface="Arial"/>
                        </a:rPr>
                        <a:t>630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13335" marB="0">
                    <a:lnL w="9525">
                      <a:solidFill>
                        <a:srgbClr val="999999"/>
                      </a:solidFill>
                      <a:prstDash val="solid"/>
                    </a:lnL>
                    <a:lnR w="9525">
                      <a:solidFill>
                        <a:srgbClr val="999999"/>
                      </a:solidFill>
                      <a:prstDash val="solid"/>
                    </a:lnR>
                    <a:lnT w="9525">
                      <a:solidFill>
                        <a:srgbClr val="999999"/>
                      </a:solidFill>
                      <a:prstDash val="solid"/>
                    </a:lnT>
                    <a:lnB w="9525">
                      <a:solidFill>
                        <a:srgbClr val="999999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75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sz="1300" spc="-5" dirty="0">
                          <a:latin typeface="Arial"/>
                          <a:cs typeface="Arial"/>
                        </a:rPr>
                        <a:t>46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13335" marB="0">
                    <a:lnL w="9525">
                      <a:solidFill>
                        <a:srgbClr val="999999"/>
                      </a:solidFill>
                      <a:prstDash val="solid"/>
                    </a:lnL>
                    <a:lnR w="9525">
                      <a:solidFill>
                        <a:srgbClr val="999999"/>
                      </a:solidFill>
                      <a:prstDash val="solid"/>
                    </a:lnR>
                    <a:lnT w="9525">
                      <a:solidFill>
                        <a:srgbClr val="999999"/>
                      </a:solidFill>
                      <a:prstDash val="solid"/>
                    </a:lnT>
                    <a:lnB w="9525">
                      <a:solidFill>
                        <a:srgbClr val="999999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sz="1300" spc="-5" dirty="0">
                          <a:latin typeface="Arial"/>
                          <a:cs typeface="Arial"/>
                        </a:rPr>
                        <a:t>12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13335" marB="0">
                    <a:lnL w="9525">
                      <a:solidFill>
                        <a:srgbClr val="999999"/>
                      </a:solidFill>
                      <a:prstDash val="solid"/>
                    </a:lnL>
                    <a:lnR w="9525">
                      <a:solidFill>
                        <a:srgbClr val="999999"/>
                      </a:solidFill>
                      <a:prstDash val="solid"/>
                    </a:lnR>
                    <a:lnT w="9525">
                      <a:solidFill>
                        <a:srgbClr val="999999"/>
                      </a:solidFill>
                      <a:prstDash val="solid"/>
                    </a:lnT>
                    <a:lnB w="9525">
                      <a:solidFill>
                        <a:srgbClr val="999999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sz="1300" spc="-5" dirty="0">
                          <a:latin typeface="Arial"/>
                          <a:cs typeface="Arial"/>
                        </a:rPr>
                        <a:t>700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13335" marB="0">
                    <a:lnL w="9525">
                      <a:solidFill>
                        <a:srgbClr val="999999"/>
                      </a:solidFill>
                      <a:prstDash val="solid"/>
                    </a:lnL>
                    <a:lnR w="9525">
                      <a:solidFill>
                        <a:srgbClr val="999999"/>
                      </a:solidFill>
                      <a:prstDash val="solid"/>
                    </a:lnR>
                    <a:lnT w="9525">
                      <a:solidFill>
                        <a:srgbClr val="999999"/>
                      </a:solidFill>
                      <a:prstDash val="solid"/>
                    </a:lnT>
                    <a:lnB w="9525">
                      <a:solidFill>
                        <a:srgbClr val="999999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75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sz="1300" spc="-5" dirty="0">
                          <a:latin typeface="Arial"/>
                          <a:cs typeface="Arial"/>
                        </a:rPr>
                        <a:t>70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13335" marB="0">
                    <a:lnL w="9525">
                      <a:solidFill>
                        <a:srgbClr val="999999"/>
                      </a:solidFill>
                      <a:prstDash val="solid"/>
                    </a:lnL>
                    <a:lnR w="9525">
                      <a:solidFill>
                        <a:srgbClr val="999999"/>
                      </a:solidFill>
                      <a:prstDash val="solid"/>
                    </a:lnR>
                    <a:lnT w="9525">
                      <a:solidFill>
                        <a:srgbClr val="999999"/>
                      </a:solidFill>
                      <a:prstDash val="solid"/>
                    </a:lnT>
                    <a:lnB w="9525">
                      <a:solidFill>
                        <a:srgbClr val="999999"/>
                      </a:solidFill>
                      <a:prstDash val="solid"/>
                    </a:lnB>
                    <a:solidFill>
                      <a:srgbClr val="F1C13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sz="1300" dirty="0">
                          <a:latin typeface="Arial"/>
                          <a:cs typeface="Arial"/>
                        </a:rPr>
                        <a:t>0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13335" marB="0">
                    <a:lnL w="9525">
                      <a:solidFill>
                        <a:srgbClr val="999999"/>
                      </a:solidFill>
                      <a:prstDash val="solid"/>
                    </a:lnL>
                    <a:lnR w="9525">
                      <a:solidFill>
                        <a:srgbClr val="999999"/>
                      </a:solidFill>
                      <a:prstDash val="solid"/>
                    </a:lnR>
                    <a:lnT w="9525">
                      <a:solidFill>
                        <a:srgbClr val="999999"/>
                      </a:solidFill>
                      <a:prstDash val="solid"/>
                    </a:lnT>
                    <a:lnB w="9525">
                      <a:solidFill>
                        <a:srgbClr val="999999"/>
                      </a:solidFill>
                      <a:prstDash val="solid"/>
                    </a:lnB>
                    <a:solidFill>
                      <a:srgbClr val="F1C13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sz="1300" spc="-5" dirty="0">
                          <a:latin typeface="Arial"/>
                          <a:cs typeface="Arial"/>
                        </a:rPr>
                        <a:t>300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13335" marB="0">
                    <a:lnL w="9525">
                      <a:solidFill>
                        <a:srgbClr val="999999"/>
                      </a:solidFill>
                      <a:prstDash val="solid"/>
                    </a:lnL>
                    <a:lnR w="9525">
                      <a:solidFill>
                        <a:srgbClr val="999999"/>
                      </a:solidFill>
                      <a:prstDash val="solid"/>
                    </a:lnR>
                    <a:lnT w="9525">
                      <a:solidFill>
                        <a:srgbClr val="999999"/>
                      </a:solidFill>
                      <a:prstDash val="solid"/>
                    </a:lnT>
                    <a:lnB w="9525">
                      <a:solidFill>
                        <a:srgbClr val="999999"/>
                      </a:solidFill>
                      <a:prstDash val="solid"/>
                    </a:lnB>
                    <a:solidFill>
                      <a:srgbClr val="F1C1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75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sz="1300" spc="-5" dirty="0">
                          <a:latin typeface="Arial"/>
                          <a:cs typeface="Arial"/>
                        </a:rPr>
                        <a:t>20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13335" marB="0">
                    <a:lnL w="9525">
                      <a:solidFill>
                        <a:srgbClr val="999999"/>
                      </a:solidFill>
                      <a:prstDash val="solid"/>
                    </a:lnL>
                    <a:lnR w="9525">
                      <a:solidFill>
                        <a:srgbClr val="999999"/>
                      </a:solidFill>
                      <a:prstDash val="solid"/>
                    </a:lnR>
                    <a:lnT w="9525">
                      <a:solidFill>
                        <a:srgbClr val="999999"/>
                      </a:solidFill>
                      <a:prstDash val="solid"/>
                    </a:lnT>
                    <a:lnB w="9525">
                      <a:solidFill>
                        <a:srgbClr val="999999"/>
                      </a:solidFill>
                      <a:prstDash val="solid"/>
                    </a:lnB>
                    <a:solidFill>
                      <a:srgbClr val="F1C13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sz="1300" spc="-5" dirty="0">
                          <a:latin typeface="Arial"/>
                          <a:cs typeface="Arial"/>
                        </a:rPr>
                        <a:t>36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13335" marB="0">
                    <a:lnL w="9525">
                      <a:solidFill>
                        <a:srgbClr val="999999"/>
                      </a:solidFill>
                      <a:prstDash val="solid"/>
                    </a:lnL>
                    <a:lnR w="9525">
                      <a:solidFill>
                        <a:srgbClr val="999999"/>
                      </a:solidFill>
                      <a:prstDash val="solid"/>
                    </a:lnR>
                    <a:lnT w="9525">
                      <a:solidFill>
                        <a:srgbClr val="999999"/>
                      </a:solidFill>
                      <a:prstDash val="solid"/>
                    </a:lnT>
                    <a:lnB w="9525">
                      <a:solidFill>
                        <a:srgbClr val="999999"/>
                      </a:solidFill>
                      <a:prstDash val="solid"/>
                    </a:lnB>
                    <a:solidFill>
                      <a:srgbClr val="F1C13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sz="1300" spc="-5" dirty="0">
                          <a:latin typeface="Arial"/>
                          <a:cs typeface="Arial"/>
                        </a:rPr>
                        <a:t>920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13335" marB="0">
                    <a:lnL w="9525">
                      <a:solidFill>
                        <a:srgbClr val="999999"/>
                      </a:solidFill>
                      <a:prstDash val="solid"/>
                    </a:lnL>
                    <a:lnR w="9525">
                      <a:solidFill>
                        <a:srgbClr val="999999"/>
                      </a:solidFill>
                      <a:prstDash val="solid"/>
                    </a:lnR>
                    <a:lnT w="9525">
                      <a:solidFill>
                        <a:srgbClr val="999999"/>
                      </a:solidFill>
                      <a:prstDash val="solid"/>
                    </a:lnT>
                    <a:lnB w="9525">
                      <a:solidFill>
                        <a:srgbClr val="999999"/>
                      </a:solidFill>
                      <a:prstDash val="solid"/>
                    </a:lnB>
                    <a:solidFill>
                      <a:srgbClr val="F1C1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75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sz="1300" spc="-5" dirty="0">
                          <a:latin typeface="Arial"/>
                          <a:cs typeface="Arial"/>
                        </a:rPr>
                        <a:t>37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13335" marB="0">
                    <a:lnL w="9525">
                      <a:solidFill>
                        <a:srgbClr val="999999"/>
                      </a:solidFill>
                      <a:prstDash val="solid"/>
                    </a:lnL>
                    <a:lnR w="9525">
                      <a:solidFill>
                        <a:srgbClr val="999999"/>
                      </a:solidFill>
                      <a:prstDash val="solid"/>
                    </a:lnR>
                    <a:lnT w="9525">
                      <a:solidFill>
                        <a:srgbClr val="999999"/>
                      </a:solidFill>
                      <a:prstDash val="solid"/>
                    </a:lnT>
                    <a:lnB w="9525">
                      <a:solidFill>
                        <a:srgbClr val="999999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sz="1300" spc="-5" dirty="0">
                          <a:latin typeface="Arial"/>
                          <a:cs typeface="Arial"/>
                        </a:rPr>
                        <a:t>12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13335" marB="0">
                    <a:lnL w="9525">
                      <a:solidFill>
                        <a:srgbClr val="999999"/>
                      </a:solidFill>
                      <a:prstDash val="solid"/>
                    </a:lnL>
                    <a:lnR w="9525">
                      <a:solidFill>
                        <a:srgbClr val="999999"/>
                      </a:solidFill>
                      <a:prstDash val="solid"/>
                    </a:lnR>
                    <a:lnT w="9525">
                      <a:solidFill>
                        <a:srgbClr val="999999"/>
                      </a:solidFill>
                      <a:prstDash val="solid"/>
                    </a:lnT>
                    <a:lnB w="9525">
                      <a:solidFill>
                        <a:srgbClr val="999999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sz="1300" spc="-5" dirty="0">
                          <a:latin typeface="Arial"/>
                          <a:cs typeface="Arial"/>
                        </a:rPr>
                        <a:t>720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13335" marB="0">
                    <a:lnL w="9525">
                      <a:solidFill>
                        <a:srgbClr val="999999"/>
                      </a:solidFill>
                      <a:prstDash val="solid"/>
                    </a:lnL>
                    <a:lnR w="9525">
                      <a:solidFill>
                        <a:srgbClr val="999999"/>
                      </a:solidFill>
                      <a:prstDash val="solid"/>
                    </a:lnR>
                    <a:lnT w="9525">
                      <a:solidFill>
                        <a:srgbClr val="999999"/>
                      </a:solidFill>
                      <a:prstDash val="solid"/>
                    </a:lnT>
                    <a:lnB w="9525">
                      <a:solidFill>
                        <a:srgbClr val="999999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675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sz="1300" spc="-5" dirty="0">
                          <a:latin typeface="Arial"/>
                          <a:cs typeface="Arial"/>
                        </a:rPr>
                        <a:t>40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13335" marB="0">
                    <a:lnL w="9525">
                      <a:solidFill>
                        <a:srgbClr val="999999"/>
                      </a:solidFill>
                      <a:prstDash val="solid"/>
                    </a:lnL>
                    <a:lnR w="9525">
                      <a:solidFill>
                        <a:srgbClr val="999999"/>
                      </a:solidFill>
                      <a:prstDash val="solid"/>
                    </a:lnR>
                    <a:lnT w="9525">
                      <a:solidFill>
                        <a:srgbClr val="999999"/>
                      </a:solidFill>
                      <a:prstDash val="solid"/>
                    </a:lnT>
                    <a:lnB w="9525">
                      <a:solidFill>
                        <a:srgbClr val="999999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sz="1300" spc="-5" dirty="0">
                          <a:latin typeface="Arial"/>
                          <a:cs typeface="Arial"/>
                        </a:rPr>
                        <a:t>12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13335" marB="0">
                    <a:lnL w="9525">
                      <a:solidFill>
                        <a:srgbClr val="999999"/>
                      </a:solidFill>
                      <a:prstDash val="solid"/>
                    </a:lnL>
                    <a:lnR w="9525">
                      <a:solidFill>
                        <a:srgbClr val="999999"/>
                      </a:solidFill>
                      <a:prstDash val="solid"/>
                    </a:lnR>
                    <a:lnT w="9525">
                      <a:solidFill>
                        <a:srgbClr val="999999"/>
                      </a:solidFill>
                      <a:prstDash val="solid"/>
                    </a:lnT>
                    <a:lnB w="9525">
                      <a:solidFill>
                        <a:srgbClr val="999999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sz="1300" spc="-5" dirty="0">
                          <a:latin typeface="Arial"/>
                          <a:cs typeface="Arial"/>
                        </a:rPr>
                        <a:t>700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13335" marB="0">
                    <a:lnL w="9525">
                      <a:solidFill>
                        <a:srgbClr val="999999"/>
                      </a:solidFill>
                      <a:prstDash val="solid"/>
                    </a:lnL>
                    <a:lnR w="9525">
                      <a:solidFill>
                        <a:srgbClr val="999999"/>
                      </a:solidFill>
                      <a:prstDash val="solid"/>
                    </a:lnR>
                    <a:lnT w="9525">
                      <a:solidFill>
                        <a:srgbClr val="999999"/>
                      </a:solidFill>
                      <a:prstDash val="solid"/>
                    </a:lnT>
                    <a:lnB w="9525">
                      <a:solidFill>
                        <a:srgbClr val="999999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675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sz="1300" spc="-5" dirty="0">
                          <a:latin typeface="Arial"/>
                          <a:cs typeface="Arial"/>
                        </a:rPr>
                        <a:t>48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13335" marB="0">
                    <a:lnL w="9525">
                      <a:solidFill>
                        <a:srgbClr val="999999"/>
                      </a:solidFill>
                      <a:prstDash val="solid"/>
                    </a:lnL>
                    <a:lnR w="9525">
                      <a:solidFill>
                        <a:srgbClr val="999999"/>
                      </a:solidFill>
                      <a:prstDash val="solid"/>
                    </a:lnR>
                    <a:lnT w="9525">
                      <a:solidFill>
                        <a:srgbClr val="999999"/>
                      </a:solidFill>
                      <a:prstDash val="solid"/>
                    </a:lnT>
                    <a:lnB w="9525">
                      <a:solidFill>
                        <a:srgbClr val="999999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sz="1300" spc="-5" dirty="0">
                          <a:latin typeface="Arial"/>
                          <a:cs typeface="Arial"/>
                        </a:rPr>
                        <a:t>24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13335" marB="0">
                    <a:lnL w="9525">
                      <a:solidFill>
                        <a:srgbClr val="999999"/>
                      </a:solidFill>
                      <a:prstDash val="solid"/>
                    </a:lnL>
                    <a:lnR w="9525">
                      <a:solidFill>
                        <a:srgbClr val="999999"/>
                      </a:solidFill>
                      <a:prstDash val="solid"/>
                    </a:lnR>
                    <a:lnT w="9525">
                      <a:solidFill>
                        <a:srgbClr val="999999"/>
                      </a:solidFill>
                      <a:prstDash val="solid"/>
                    </a:lnT>
                    <a:lnB w="9525">
                      <a:solidFill>
                        <a:srgbClr val="999999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sz="1300" spc="-5" dirty="0">
                          <a:latin typeface="Arial"/>
                          <a:cs typeface="Arial"/>
                        </a:rPr>
                        <a:t>920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13335" marB="0">
                    <a:lnL w="9525">
                      <a:solidFill>
                        <a:srgbClr val="999999"/>
                      </a:solidFill>
                      <a:prstDash val="solid"/>
                    </a:lnL>
                    <a:lnR w="9525">
                      <a:solidFill>
                        <a:srgbClr val="999999"/>
                      </a:solidFill>
                      <a:prstDash val="solid"/>
                    </a:lnR>
                    <a:lnT w="9525">
                      <a:solidFill>
                        <a:srgbClr val="999999"/>
                      </a:solidFill>
                      <a:prstDash val="solid"/>
                    </a:lnT>
                    <a:lnB w="9525">
                      <a:solidFill>
                        <a:srgbClr val="999999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8" name="object 5"/>
          <p:cNvSpPr txBox="1"/>
          <p:nvPr/>
        </p:nvSpPr>
        <p:spPr>
          <a:xfrm>
            <a:off x="546856" y="3856766"/>
            <a:ext cx="3267710" cy="9626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8615" indent="-336550">
              <a:lnSpc>
                <a:spcPct val="100000"/>
              </a:lnSpc>
              <a:spcBef>
                <a:spcPts val="100"/>
              </a:spcBef>
              <a:buFont typeface="Arial"/>
              <a:buChar char="●"/>
              <a:tabLst>
                <a:tab pos="347980" algn="l"/>
                <a:tab pos="349250" algn="l"/>
              </a:tabLst>
            </a:pPr>
            <a:r>
              <a:rPr sz="1400" spc="45" dirty="0">
                <a:latin typeface="Gill Sans MT"/>
                <a:cs typeface="Gill Sans MT"/>
              </a:rPr>
              <a:t>w</a:t>
            </a:r>
            <a:r>
              <a:rPr sz="1400" spc="-55" dirty="0">
                <a:latin typeface="Gill Sans MT"/>
                <a:cs typeface="Gill Sans MT"/>
              </a:rPr>
              <a:t> </a:t>
            </a:r>
            <a:r>
              <a:rPr sz="1400" dirty="0">
                <a:latin typeface="Gulim"/>
                <a:cs typeface="Gulim"/>
              </a:rPr>
              <a:t>의</a:t>
            </a:r>
            <a:r>
              <a:rPr sz="1400" spc="-105" dirty="0">
                <a:latin typeface="Gulim"/>
                <a:cs typeface="Gulim"/>
              </a:rPr>
              <a:t> </a:t>
            </a:r>
            <a:r>
              <a:rPr sz="1400" dirty="0">
                <a:latin typeface="Gulim"/>
                <a:cs typeface="Gulim"/>
              </a:rPr>
              <a:t>행렬을</a:t>
            </a:r>
            <a:r>
              <a:rPr sz="1400" spc="-60" dirty="0">
                <a:latin typeface="Gulim"/>
                <a:cs typeface="Gulim"/>
              </a:rPr>
              <a:t> </a:t>
            </a:r>
            <a:r>
              <a:rPr sz="1400" spc="-130" dirty="0">
                <a:latin typeface="Gill Sans MT"/>
                <a:cs typeface="Gill Sans MT"/>
              </a:rPr>
              <a:t>W,</a:t>
            </a:r>
            <a:r>
              <a:rPr sz="1400" spc="-55" dirty="0">
                <a:latin typeface="Gill Sans MT"/>
                <a:cs typeface="Gill Sans MT"/>
              </a:rPr>
              <a:t> </a:t>
            </a:r>
            <a:r>
              <a:rPr sz="1400" spc="-10" dirty="0">
                <a:latin typeface="Gill Sans MT"/>
                <a:cs typeface="Gill Sans MT"/>
              </a:rPr>
              <a:t>x</a:t>
            </a:r>
            <a:r>
              <a:rPr sz="1400" spc="-55" dirty="0">
                <a:latin typeface="Gill Sans MT"/>
                <a:cs typeface="Gill Sans MT"/>
              </a:rPr>
              <a:t> </a:t>
            </a:r>
            <a:r>
              <a:rPr sz="1400" dirty="0">
                <a:latin typeface="Gulim"/>
                <a:cs typeface="Gulim"/>
              </a:rPr>
              <a:t>의</a:t>
            </a:r>
            <a:r>
              <a:rPr sz="1400" spc="-105" dirty="0">
                <a:latin typeface="Gulim"/>
                <a:cs typeface="Gulim"/>
              </a:rPr>
              <a:t> </a:t>
            </a:r>
            <a:r>
              <a:rPr sz="1400" dirty="0">
                <a:latin typeface="Gulim"/>
                <a:cs typeface="Gulim"/>
              </a:rPr>
              <a:t>행렬을</a:t>
            </a:r>
            <a:r>
              <a:rPr sz="1400" spc="-60" dirty="0">
                <a:latin typeface="Gulim"/>
                <a:cs typeface="Gulim"/>
              </a:rPr>
              <a:t> </a:t>
            </a:r>
            <a:r>
              <a:rPr sz="1400" spc="-114" dirty="0">
                <a:latin typeface="Gill Sans MT"/>
                <a:cs typeface="Gill Sans MT"/>
              </a:rPr>
              <a:t>X</a:t>
            </a:r>
            <a:r>
              <a:rPr sz="1400" spc="-55" dirty="0">
                <a:latin typeface="Gill Sans MT"/>
                <a:cs typeface="Gill Sans MT"/>
              </a:rPr>
              <a:t> </a:t>
            </a:r>
            <a:r>
              <a:rPr sz="1400" dirty="0">
                <a:latin typeface="Gulim"/>
                <a:cs typeface="Gulim"/>
              </a:rPr>
              <a:t>라</a:t>
            </a:r>
            <a:r>
              <a:rPr sz="1400" spc="-105" dirty="0">
                <a:latin typeface="Gulim"/>
                <a:cs typeface="Gulim"/>
              </a:rPr>
              <a:t> </a:t>
            </a:r>
            <a:r>
              <a:rPr sz="1400" dirty="0">
                <a:latin typeface="Gulim"/>
                <a:cs typeface="Gulim"/>
              </a:rPr>
              <a:t>하면</a:t>
            </a:r>
            <a:endParaRPr sz="1400">
              <a:latin typeface="Gulim"/>
              <a:cs typeface="Gulim"/>
            </a:endParaRPr>
          </a:p>
          <a:p>
            <a:pPr marL="348615" indent="-336550">
              <a:lnSpc>
                <a:spcPct val="100000"/>
              </a:lnSpc>
              <a:spcBef>
                <a:spcPts val="1170"/>
              </a:spcBef>
              <a:buFont typeface="Arial"/>
              <a:buChar char="●"/>
              <a:tabLst>
                <a:tab pos="347980" algn="l"/>
                <a:tab pos="349250" algn="l"/>
              </a:tabLst>
            </a:pPr>
            <a:r>
              <a:rPr sz="1400" spc="25" dirty="0">
                <a:latin typeface="Gill Sans MT"/>
                <a:cs typeface="Gill Sans MT"/>
              </a:rPr>
              <a:t>h(x) </a:t>
            </a:r>
            <a:r>
              <a:rPr sz="1400" spc="-50" dirty="0">
                <a:latin typeface="Gill Sans MT"/>
                <a:cs typeface="Gill Sans MT"/>
              </a:rPr>
              <a:t>=</a:t>
            </a:r>
            <a:r>
              <a:rPr sz="1400" spc="-130" dirty="0">
                <a:latin typeface="Gill Sans MT"/>
                <a:cs typeface="Gill Sans MT"/>
              </a:rPr>
              <a:t> </a:t>
            </a:r>
            <a:r>
              <a:rPr sz="1400" spc="-175" dirty="0">
                <a:latin typeface="Gill Sans MT"/>
                <a:cs typeface="Gill Sans MT"/>
              </a:rPr>
              <a:t>WX</a:t>
            </a:r>
            <a:endParaRPr sz="1400">
              <a:latin typeface="Gill Sans MT"/>
              <a:cs typeface="Gill Sans MT"/>
            </a:endParaRPr>
          </a:p>
          <a:p>
            <a:pPr marL="348615" indent="-336550">
              <a:lnSpc>
                <a:spcPct val="100000"/>
              </a:lnSpc>
              <a:spcBef>
                <a:spcPts val="1170"/>
              </a:spcBef>
              <a:buFont typeface="Arial"/>
              <a:buChar char="●"/>
              <a:tabLst>
                <a:tab pos="347980" algn="l"/>
                <a:tab pos="349250" algn="l"/>
              </a:tabLst>
            </a:pPr>
            <a:r>
              <a:rPr sz="1400" dirty="0">
                <a:latin typeface="Gulim"/>
                <a:cs typeface="Gulim"/>
              </a:rPr>
              <a:t>결국</a:t>
            </a:r>
            <a:r>
              <a:rPr sz="1400" spc="-85" dirty="0">
                <a:latin typeface="Gulim"/>
                <a:cs typeface="Gulim"/>
              </a:rPr>
              <a:t> </a:t>
            </a:r>
            <a:r>
              <a:rPr sz="1400" dirty="0">
                <a:latin typeface="Gulim"/>
                <a:cs typeface="Gulim"/>
              </a:rPr>
              <a:t>기존</a:t>
            </a:r>
            <a:r>
              <a:rPr sz="1400" spc="-80" dirty="0">
                <a:latin typeface="Gulim"/>
                <a:cs typeface="Gulim"/>
              </a:rPr>
              <a:t> </a:t>
            </a:r>
            <a:r>
              <a:rPr sz="1400" dirty="0">
                <a:latin typeface="Gulim"/>
                <a:cs typeface="Gulim"/>
              </a:rPr>
              <a:t>가설을</a:t>
            </a:r>
            <a:r>
              <a:rPr sz="1400" spc="-60" dirty="0">
                <a:latin typeface="Gulim"/>
                <a:cs typeface="Gulim"/>
              </a:rPr>
              <a:t> </a:t>
            </a:r>
            <a:r>
              <a:rPr sz="1400" dirty="0">
                <a:latin typeface="Gulim"/>
                <a:cs typeface="Gulim"/>
              </a:rPr>
              <a:t>그대로</a:t>
            </a:r>
            <a:r>
              <a:rPr sz="1400" spc="-55" dirty="0">
                <a:latin typeface="Gulim"/>
                <a:cs typeface="Gulim"/>
              </a:rPr>
              <a:t> </a:t>
            </a:r>
            <a:r>
              <a:rPr sz="1400" dirty="0">
                <a:latin typeface="Gulim"/>
                <a:cs typeface="Gulim"/>
              </a:rPr>
              <a:t>적용</a:t>
            </a:r>
            <a:r>
              <a:rPr sz="1400" spc="-80" dirty="0">
                <a:latin typeface="Gulim"/>
                <a:cs typeface="Gulim"/>
              </a:rPr>
              <a:t> </a:t>
            </a:r>
            <a:r>
              <a:rPr sz="1400" dirty="0">
                <a:latin typeface="Gulim"/>
                <a:cs typeface="Gulim"/>
              </a:rPr>
              <a:t>가능</a:t>
            </a:r>
            <a:endParaRPr sz="1400">
              <a:latin typeface="Gulim"/>
              <a:cs typeface="Gulim"/>
            </a:endParaRPr>
          </a:p>
        </p:txBody>
      </p:sp>
      <p:sp>
        <p:nvSpPr>
          <p:cNvPr id="9" name="object 6"/>
          <p:cNvSpPr/>
          <p:nvPr/>
        </p:nvSpPr>
        <p:spPr>
          <a:xfrm>
            <a:off x="678288" y="1954679"/>
            <a:ext cx="2506474" cy="4160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7"/>
          <p:cNvSpPr/>
          <p:nvPr/>
        </p:nvSpPr>
        <p:spPr>
          <a:xfrm>
            <a:off x="678288" y="2321377"/>
            <a:ext cx="2930725" cy="6963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8"/>
          <p:cNvSpPr/>
          <p:nvPr/>
        </p:nvSpPr>
        <p:spPr>
          <a:xfrm>
            <a:off x="668150" y="2968364"/>
            <a:ext cx="2950990" cy="69634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9"/>
          <p:cNvSpPr/>
          <p:nvPr/>
        </p:nvSpPr>
        <p:spPr>
          <a:xfrm>
            <a:off x="3165213" y="1956003"/>
            <a:ext cx="443865" cy="365760"/>
          </a:xfrm>
          <a:custGeom>
            <a:avLst/>
            <a:gdLst/>
            <a:ahLst/>
            <a:cxnLst/>
            <a:rect l="l" t="t" r="r" b="b"/>
            <a:pathLst>
              <a:path w="443864" h="365760">
                <a:moveTo>
                  <a:pt x="0" y="0"/>
                </a:moveTo>
                <a:lnTo>
                  <a:pt x="443699" y="0"/>
                </a:lnTo>
                <a:lnTo>
                  <a:pt x="443699" y="365399"/>
                </a:lnTo>
                <a:lnTo>
                  <a:pt x="0" y="3653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66563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1451719" y="1124744"/>
            <a:ext cx="6705109" cy="0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1451719" y="1709809"/>
            <a:ext cx="6705109" cy="0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451719" y="3475556"/>
            <a:ext cx="6705109" cy="0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455136" y="1228070"/>
            <a:ext cx="43924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err="1" smtClean="0">
                <a:solidFill>
                  <a:schemeClr val="bg1">
                    <a:lumMod val="75000"/>
                  </a:schemeClr>
                </a:solidFill>
                <a:latin typeface="+mn-ea"/>
              </a:rPr>
              <a:t>딥러닝</a:t>
            </a:r>
            <a:r>
              <a:rPr lang="ko-KR" altLang="en-US" sz="1600" b="1" dirty="0" smtClean="0">
                <a:solidFill>
                  <a:schemeClr val="bg1">
                    <a:lumMod val="75000"/>
                  </a:schemeClr>
                </a:solidFill>
                <a:latin typeface="+mn-ea"/>
              </a:rPr>
              <a:t> </a:t>
            </a:r>
            <a:r>
              <a:rPr lang="en-US" altLang="ko-KR" sz="1600" b="1" dirty="0" smtClean="0">
                <a:solidFill>
                  <a:schemeClr val="bg1">
                    <a:lumMod val="75000"/>
                  </a:schemeClr>
                </a:solidFill>
                <a:latin typeface="+mn-ea"/>
              </a:rPr>
              <a:t>/ </a:t>
            </a:r>
            <a:r>
              <a:rPr lang="ko-KR" altLang="en-US" sz="1600" b="1" dirty="0" smtClean="0">
                <a:solidFill>
                  <a:schemeClr val="bg1">
                    <a:lumMod val="75000"/>
                  </a:schemeClr>
                </a:solidFill>
                <a:latin typeface="+mn-ea"/>
              </a:rPr>
              <a:t>프레임워크 소개</a:t>
            </a:r>
            <a:endParaRPr lang="ko-KR" altLang="en-US" sz="1600" b="1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455135" y="1815565"/>
            <a:ext cx="48500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err="1">
                <a:solidFill>
                  <a:schemeClr val="bg1">
                    <a:lumMod val="75000"/>
                  </a:schemeClr>
                </a:solidFill>
                <a:latin typeface="+mn-ea"/>
              </a:rPr>
              <a:t>Tensorflow</a:t>
            </a:r>
            <a:r>
              <a:rPr lang="en-US" altLang="ko-KR" sz="1600" b="1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 </a:t>
            </a:r>
            <a:r>
              <a:rPr lang="ko-KR" altLang="en-US" sz="1600" b="1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소개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455136" y="2403060"/>
            <a:ext cx="43924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err="1">
                <a:latin typeface="+mn-ea"/>
              </a:rPr>
              <a:t>딥러닝의</a:t>
            </a:r>
            <a:r>
              <a:rPr lang="ko-KR" altLang="en-US" sz="1600" b="1" dirty="0">
                <a:latin typeface="+mn-ea"/>
              </a:rPr>
              <a:t> 기본</a:t>
            </a:r>
            <a:r>
              <a:rPr lang="en-US" altLang="ko-KR" sz="1600" b="1" dirty="0">
                <a:latin typeface="+mn-ea"/>
              </a:rPr>
              <a:t>: </a:t>
            </a:r>
            <a:r>
              <a:rPr lang="ko-KR" altLang="en-US" sz="1600" b="1" dirty="0" err="1">
                <a:latin typeface="+mn-ea"/>
              </a:rPr>
              <a:t>인공신경망</a:t>
            </a:r>
            <a:r>
              <a:rPr lang="en-US" altLang="ko-KR" sz="1600" b="1" dirty="0">
                <a:latin typeface="+mn-ea"/>
              </a:rPr>
              <a:t>(ANN)</a:t>
            </a:r>
            <a:endParaRPr lang="ko-KR" altLang="en-US" sz="1600" b="1" dirty="0">
              <a:latin typeface="+mn-ea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1451719" y="4645686"/>
            <a:ext cx="6705109" cy="0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455136" y="3001107"/>
            <a:ext cx="5307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>
                <a:solidFill>
                  <a:schemeClr val="bg1">
                    <a:lumMod val="75000"/>
                  </a:schemeClr>
                </a:solidFill>
                <a:latin typeface="+mn-ea"/>
              </a:rPr>
              <a:t>신경망 완성 </a:t>
            </a:r>
            <a:r>
              <a:rPr lang="en-US" altLang="ko-KR" sz="1600" b="1" dirty="0" smtClean="0">
                <a:solidFill>
                  <a:schemeClr val="bg1">
                    <a:lumMod val="75000"/>
                  </a:schemeClr>
                </a:solidFill>
                <a:latin typeface="+mn-ea"/>
              </a:rPr>
              <a:t>/ </a:t>
            </a:r>
            <a:r>
              <a:rPr lang="ko-KR" altLang="en-US" sz="1600" b="1" dirty="0" smtClean="0">
                <a:solidFill>
                  <a:schemeClr val="bg1">
                    <a:lumMod val="75000"/>
                  </a:schemeClr>
                </a:solidFill>
                <a:latin typeface="+mn-ea"/>
              </a:rPr>
              <a:t>디버깅을 위한 </a:t>
            </a:r>
            <a:r>
              <a:rPr lang="en-US" altLang="ko-KR" sz="1600" b="1" dirty="0" err="1" smtClean="0">
                <a:solidFill>
                  <a:schemeClr val="bg1">
                    <a:lumMod val="75000"/>
                  </a:schemeClr>
                </a:solidFill>
                <a:latin typeface="+mn-ea"/>
              </a:rPr>
              <a:t>TensorBoard</a:t>
            </a:r>
            <a:endParaRPr lang="ko-KR" altLang="en-US" sz="1600" b="1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1451719" y="5230751"/>
            <a:ext cx="6705109" cy="0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451712" y="3588602"/>
            <a:ext cx="55729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err="1" smtClean="0">
                <a:solidFill>
                  <a:schemeClr val="bg1">
                    <a:lumMod val="75000"/>
                  </a:schemeClr>
                </a:solidFill>
                <a:latin typeface="+mn-ea"/>
              </a:rPr>
              <a:t>딥러닝</a:t>
            </a:r>
            <a:r>
              <a:rPr lang="ko-KR" altLang="en-US" sz="1600" b="1" dirty="0" smtClean="0">
                <a:solidFill>
                  <a:schemeClr val="bg1">
                    <a:lumMod val="75000"/>
                  </a:schemeClr>
                </a:solidFill>
                <a:latin typeface="+mn-ea"/>
              </a:rPr>
              <a:t> 팁 </a:t>
            </a:r>
            <a:r>
              <a:rPr lang="en-US" altLang="ko-KR" sz="1600" b="1" dirty="0" smtClean="0">
                <a:solidFill>
                  <a:schemeClr val="bg1">
                    <a:lumMod val="75000"/>
                  </a:schemeClr>
                </a:solidFill>
                <a:latin typeface="+mn-ea"/>
              </a:rPr>
              <a:t>&amp; </a:t>
            </a:r>
            <a:r>
              <a:rPr lang="ko-KR" altLang="en-US" sz="1600" b="1" dirty="0" smtClean="0">
                <a:solidFill>
                  <a:schemeClr val="bg1">
                    <a:lumMod val="75000"/>
                  </a:schemeClr>
                </a:solidFill>
                <a:latin typeface="+mn-ea"/>
              </a:rPr>
              <a:t>테크닉</a:t>
            </a:r>
            <a:endParaRPr lang="ko-KR" altLang="en-US" sz="1600" b="1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cxnSp>
        <p:nvCxnSpPr>
          <p:cNvPr id="19" name="직선 연결선 18"/>
          <p:cNvCxnSpPr/>
          <p:nvPr/>
        </p:nvCxnSpPr>
        <p:spPr>
          <a:xfrm>
            <a:off x="1451719" y="2294874"/>
            <a:ext cx="6705109" cy="0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교육 순서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1458797" y="4176097"/>
            <a:ext cx="55729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>
                <a:solidFill>
                  <a:schemeClr val="bg1">
                    <a:lumMod val="75000"/>
                  </a:schemeClr>
                </a:solidFill>
                <a:latin typeface="+mn-ea"/>
              </a:rPr>
              <a:t>이미지에 강한 </a:t>
            </a:r>
            <a:r>
              <a:rPr lang="en-US" altLang="ko-KR" sz="1600" b="1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CNN(Convolutional Neural Network)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454766" y="4763592"/>
            <a:ext cx="65945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>
                <a:solidFill>
                  <a:schemeClr val="bg1">
                    <a:lumMod val="75000"/>
                  </a:schemeClr>
                </a:solidFill>
                <a:latin typeface="+mn-ea"/>
              </a:rPr>
              <a:t>음성인식</a:t>
            </a:r>
            <a:r>
              <a:rPr lang="en-US" altLang="ko-KR" sz="1600" b="1" dirty="0" smtClean="0">
                <a:solidFill>
                  <a:schemeClr val="bg1">
                    <a:lumMod val="75000"/>
                  </a:schemeClr>
                </a:solidFill>
                <a:latin typeface="+mn-ea"/>
              </a:rPr>
              <a:t>/</a:t>
            </a:r>
            <a:r>
              <a:rPr lang="ko-KR" altLang="en-US" sz="1600" b="1" dirty="0" err="1" smtClean="0">
                <a:solidFill>
                  <a:schemeClr val="bg1">
                    <a:lumMod val="75000"/>
                  </a:schemeClr>
                </a:solidFill>
                <a:latin typeface="+mn-ea"/>
              </a:rPr>
              <a:t>챗봇</a:t>
            </a:r>
            <a:r>
              <a:rPr lang="en-US" altLang="ko-KR" sz="1600" b="1" dirty="0" smtClean="0">
                <a:solidFill>
                  <a:schemeClr val="bg1">
                    <a:lumMod val="75000"/>
                  </a:schemeClr>
                </a:solidFill>
                <a:latin typeface="+mn-ea"/>
              </a:rPr>
              <a:t>(NLP)</a:t>
            </a:r>
            <a:r>
              <a:rPr lang="ko-KR" altLang="en-US" sz="1600" b="1" dirty="0" smtClean="0">
                <a:solidFill>
                  <a:schemeClr val="bg1">
                    <a:lumMod val="75000"/>
                  </a:schemeClr>
                </a:solidFill>
                <a:latin typeface="+mn-ea"/>
              </a:rPr>
              <a:t>에 </a:t>
            </a:r>
            <a:r>
              <a:rPr lang="ko-KR" altLang="en-US" sz="1600" b="1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유용한 </a:t>
            </a:r>
            <a:r>
              <a:rPr lang="en-US" altLang="ko-KR" sz="1600" b="1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RNN(Recurrent Neural Network)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451711" y="5351088"/>
            <a:ext cx="55729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>
                <a:solidFill>
                  <a:schemeClr val="bg1">
                    <a:lumMod val="75000"/>
                  </a:schemeClr>
                </a:solidFill>
                <a:latin typeface="+mn-ea"/>
              </a:rPr>
              <a:t>최신 알고리즘 소개 </a:t>
            </a:r>
            <a:r>
              <a:rPr lang="en-US" altLang="ko-KR" sz="1600" b="1" dirty="0" smtClean="0">
                <a:solidFill>
                  <a:schemeClr val="bg1">
                    <a:lumMod val="75000"/>
                  </a:schemeClr>
                </a:solidFill>
                <a:latin typeface="+mn-ea"/>
              </a:rPr>
              <a:t>/ Warp-up</a:t>
            </a:r>
            <a:endParaRPr lang="ko-KR" altLang="en-US" sz="1600" b="1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cxnSp>
        <p:nvCxnSpPr>
          <p:cNvPr id="22" name="직선 연결선 21"/>
          <p:cNvCxnSpPr/>
          <p:nvPr/>
        </p:nvCxnSpPr>
        <p:spPr>
          <a:xfrm>
            <a:off x="1451719" y="5815816"/>
            <a:ext cx="6705109" cy="0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1451719" y="4060621"/>
            <a:ext cx="6705109" cy="0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1451719" y="2879939"/>
            <a:ext cx="6705109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이등변 삼각형 3"/>
          <p:cNvSpPr/>
          <p:nvPr/>
        </p:nvSpPr>
        <p:spPr bwMode="auto">
          <a:xfrm rot="5400000">
            <a:off x="1028564" y="2523945"/>
            <a:ext cx="288032" cy="216024"/>
          </a:xfrm>
          <a:prstGeom prst="triangle">
            <a:avLst/>
          </a:prstGeom>
          <a:solidFill>
            <a:srgbClr val="FFC000"/>
          </a:solidFill>
          <a:ln w="9525" cap="flat" cmpd="sng" algn="ctr">
            <a:noFill/>
            <a:prstDash val="solid"/>
            <a:round/>
            <a:headEnd type="none" w="med" len="med"/>
            <a:tailEnd type="none" w="sm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20627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MultiVariable Linear Regression - TensorFlow</a:t>
            </a:r>
            <a:endParaRPr lang="ko-KR" altLang="en-US" dirty="0"/>
          </a:p>
        </p:txBody>
      </p:sp>
      <p:sp>
        <p:nvSpPr>
          <p:cNvPr id="5" name="object 4"/>
          <p:cNvSpPr txBox="1"/>
          <p:nvPr/>
        </p:nvSpPr>
        <p:spPr>
          <a:xfrm>
            <a:off x="3800872" y="2924944"/>
            <a:ext cx="214122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1" dirty="0">
                <a:latin typeface="Arial"/>
                <a:cs typeface="Arial"/>
              </a:rPr>
              <a:t># </a:t>
            </a:r>
            <a:r>
              <a:rPr sz="3000" b="1" spc="-5" dirty="0">
                <a:latin typeface="Arial"/>
                <a:cs typeface="Arial"/>
              </a:rPr>
              <a:t>Run</a:t>
            </a:r>
            <a:r>
              <a:rPr sz="3000" b="1" spc="-100" dirty="0">
                <a:latin typeface="Arial"/>
                <a:cs typeface="Arial"/>
              </a:rPr>
              <a:t> </a:t>
            </a:r>
            <a:r>
              <a:rPr sz="3000" b="1" spc="-5" dirty="0">
                <a:latin typeface="Arial"/>
                <a:cs typeface="Arial"/>
              </a:rPr>
              <a:t>Code</a:t>
            </a:r>
            <a:endParaRPr sz="30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26527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딥러닝의</a:t>
            </a:r>
            <a:r>
              <a:rPr lang="ko-KR" altLang="en-US" dirty="0" smtClean="0"/>
              <a:t> 기초 </a:t>
            </a:r>
            <a:r>
              <a:rPr lang="en-US" altLang="ko-KR" dirty="0" smtClean="0"/>
              <a:t>- Perceptron</a:t>
            </a:r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 bwMode="auto">
          <a:xfrm>
            <a:off x="887849" y="980728"/>
            <a:ext cx="3273063" cy="4030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4323" tIns="47169" rIns="94323" bIns="47169" numCol="1" rtlCol="0" anchor="ctr" anchorCtr="0" compatLnSpc="1">
            <a:prstTxWarp prst="textNoShape">
              <a:avLst/>
            </a:prstTxWarp>
            <a:spAutoFit/>
          </a:bodyPr>
          <a:lstStyle/>
          <a:p>
            <a:pPr latinLnBrk="0"/>
            <a:r>
              <a:rPr lang="en-US" altLang="ko-KR" sz="2000" b="1" kern="0" dirty="0" smtClean="0">
                <a:solidFill>
                  <a:srgbClr val="035AB9"/>
                </a:solidFill>
                <a:latin typeface="+mn-ea"/>
              </a:rPr>
              <a:t>The Perceptron(</a:t>
            </a:r>
            <a:r>
              <a:rPr lang="ko-KR" altLang="en-US" sz="2000" b="1" kern="0" dirty="0" err="1" smtClean="0">
                <a:solidFill>
                  <a:srgbClr val="035AB9"/>
                </a:solidFill>
                <a:latin typeface="+mn-ea"/>
              </a:rPr>
              <a:t>퍼셉트론</a:t>
            </a:r>
            <a:r>
              <a:rPr lang="en-US" altLang="ko-KR" sz="2000" b="1" kern="0" dirty="0" smtClean="0">
                <a:solidFill>
                  <a:srgbClr val="035AB9"/>
                </a:solidFill>
                <a:latin typeface="+mn-ea"/>
              </a:rPr>
              <a:t>)</a:t>
            </a:r>
            <a:endParaRPr lang="ko-KR" altLang="en-US" sz="2000" b="1" kern="0" dirty="0" smtClean="0">
              <a:solidFill>
                <a:srgbClr val="035AB9"/>
              </a:solidFill>
              <a:latin typeface="+mn-ea"/>
            </a:endParaRPr>
          </a:p>
        </p:txBody>
      </p:sp>
      <p:sp>
        <p:nvSpPr>
          <p:cNvPr id="5" name="TextBox 4"/>
          <p:cNvSpPr txBox="1"/>
          <p:nvPr/>
        </p:nvSpPr>
        <p:spPr bwMode="auto">
          <a:xfrm>
            <a:off x="1136576" y="1412776"/>
            <a:ext cx="7333469" cy="10185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4323" tIns="47169" rIns="94323" bIns="47169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342900" indent="-342900" latinLnBrk="0">
              <a:lnSpc>
                <a:spcPct val="200000"/>
              </a:lnSpc>
              <a:buFontTx/>
              <a:buChar char="-"/>
            </a:pPr>
            <a:r>
              <a:rPr lang="en-US" altLang="ko-KR" sz="2000" b="1" kern="0" dirty="0" smtClean="0">
                <a:latin typeface="+mn-ea"/>
              </a:rPr>
              <a:t>1954</a:t>
            </a:r>
            <a:r>
              <a:rPr lang="ko-KR" altLang="en-US" sz="2000" b="1" kern="0" dirty="0" smtClean="0">
                <a:latin typeface="+mn-ea"/>
              </a:rPr>
              <a:t>년에 </a:t>
            </a:r>
            <a:r>
              <a:rPr lang="en-US" altLang="ko-KR" sz="2000" b="1" kern="0" dirty="0" smtClean="0">
                <a:latin typeface="+mn-ea"/>
              </a:rPr>
              <a:t>Frank Rosenblatt</a:t>
            </a:r>
            <a:r>
              <a:rPr lang="ko-KR" altLang="en-US" sz="2000" b="1" kern="0" dirty="0" smtClean="0">
                <a:latin typeface="+mn-ea"/>
              </a:rPr>
              <a:t>가 개발한 인공 뉴런의 한 종류</a:t>
            </a:r>
            <a:endParaRPr lang="en-US" altLang="ko-KR" sz="2000" b="1" kern="0" dirty="0" smtClean="0">
              <a:latin typeface="+mn-ea"/>
            </a:endParaRPr>
          </a:p>
          <a:p>
            <a:pPr marL="342900" indent="-342900" latinLnBrk="0">
              <a:buFontTx/>
              <a:buChar char="-"/>
            </a:pPr>
            <a:r>
              <a:rPr lang="ko-KR" altLang="en-US" sz="2000" b="1" kern="0" dirty="0" smtClean="0">
                <a:latin typeface="+mn-ea"/>
              </a:rPr>
              <a:t>인간 뇌의 학습 메커니즘 모방</a:t>
            </a:r>
          </a:p>
        </p:txBody>
      </p:sp>
      <p:pic>
        <p:nvPicPr>
          <p:cNvPr id="1026" name="Picture 2" descr="palerlotus animation gif loop illustration G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3284" y="2924944"/>
            <a:ext cx="2880320" cy="2880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7016" y="3392996"/>
            <a:ext cx="3732525" cy="18002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 bwMode="auto">
          <a:xfrm>
            <a:off x="5529064" y="3861048"/>
            <a:ext cx="831689" cy="3107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4323" tIns="47169" rIns="94323" bIns="47169" numCol="1" rtlCol="0" anchor="ctr" anchorCtr="0" compatLnSpc="1">
            <a:prstTxWarp prst="textNoShape">
              <a:avLst/>
            </a:prstTxWarp>
            <a:spAutoFit/>
          </a:bodyPr>
          <a:lstStyle/>
          <a:p>
            <a:pPr latinLnBrk="0"/>
            <a:r>
              <a:rPr lang="ko-KR" altLang="en-US" sz="1400" kern="0" smtClean="0">
                <a:solidFill>
                  <a:srgbClr val="035AB9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입력신호</a:t>
            </a:r>
            <a:endParaRPr lang="ko-KR" altLang="en-US" sz="1400" b="0" kern="0" dirty="0" smtClean="0">
              <a:solidFill>
                <a:srgbClr val="035AB9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 bwMode="auto">
          <a:xfrm>
            <a:off x="6465168" y="3022201"/>
            <a:ext cx="1352666" cy="7415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4323" tIns="47169" rIns="94323" bIns="47169" numCol="1" rtlCol="0" anchor="ctr" anchorCtr="0" compatLnSpc="1">
            <a:prstTxWarp prst="textNoShape">
              <a:avLst/>
            </a:prstTxWarp>
            <a:spAutoFit/>
          </a:bodyPr>
          <a:lstStyle/>
          <a:p>
            <a:pPr latinLnBrk="0"/>
            <a:r>
              <a:rPr lang="ko-KR" altLang="en-US" sz="1400" kern="0" dirty="0" smtClean="0">
                <a:solidFill>
                  <a:srgbClr val="035AB9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입력신호 합이</a:t>
            </a:r>
            <a:endParaRPr lang="en-US" altLang="ko-KR" sz="1400" kern="0" dirty="0" smtClean="0">
              <a:solidFill>
                <a:srgbClr val="035AB9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latinLnBrk="0"/>
            <a:r>
              <a:rPr lang="ko-KR" altLang="en-US" sz="1400" kern="0" dirty="0" smtClean="0">
                <a:solidFill>
                  <a:srgbClr val="035AB9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한계치를 넘으면</a:t>
            </a:r>
            <a:endParaRPr lang="en-US" altLang="ko-KR" sz="1400" kern="0" dirty="0" smtClean="0">
              <a:solidFill>
                <a:srgbClr val="035AB9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latinLnBrk="0"/>
            <a:r>
              <a:rPr lang="ko-KR" altLang="en-US" sz="1400" kern="0" dirty="0" smtClean="0">
                <a:solidFill>
                  <a:srgbClr val="035AB9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선호 전달</a:t>
            </a:r>
            <a:endParaRPr lang="ko-KR" altLang="en-US" sz="1400" b="0" kern="0" dirty="0" smtClean="0">
              <a:solidFill>
                <a:srgbClr val="035AB9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08679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Perceptron</a:t>
            </a:r>
            <a:r>
              <a:rPr lang="ko-KR" altLang="en-US" dirty="0" smtClean="0"/>
              <a:t>의 학습 원리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7520" y="1772816"/>
            <a:ext cx="3168352" cy="277489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 bwMode="auto">
          <a:xfrm>
            <a:off x="887849" y="980728"/>
            <a:ext cx="3273063" cy="4030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4323" tIns="47169" rIns="94323" bIns="47169" numCol="1" rtlCol="0" anchor="ctr" anchorCtr="0" compatLnSpc="1">
            <a:prstTxWarp prst="textNoShape">
              <a:avLst/>
            </a:prstTxWarp>
            <a:spAutoFit/>
          </a:bodyPr>
          <a:lstStyle/>
          <a:p>
            <a:pPr latinLnBrk="0"/>
            <a:r>
              <a:rPr lang="en-US" altLang="ko-KR" sz="2000" b="1" kern="0" dirty="0" smtClean="0">
                <a:solidFill>
                  <a:srgbClr val="035AB9"/>
                </a:solidFill>
                <a:latin typeface="+mn-ea"/>
              </a:rPr>
              <a:t>The Perceptron(</a:t>
            </a:r>
            <a:r>
              <a:rPr lang="ko-KR" altLang="en-US" sz="2000" b="1" kern="0" dirty="0" err="1" smtClean="0">
                <a:solidFill>
                  <a:srgbClr val="035AB9"/>
                </a:solidFill>
                <a:latin typeface="+mn-ea"/>
              </a:rPr>
              <a:t>퍼셉트론</a:t>
            </a:r>
            <a:r>
              <a:rPr lang="en-US" altLang="ko-KR" sz="2000" b="1" kern="0" dirty="0" smtClean="0">
                <a:solidFill>
                  <a:srgbClr val="035AB9"/>
                </a:solidFill>
                <a:latin typeface="+mn-ea"/>
              </a:rPr>
              <a:t>)</a:t>
            </a:r>
            <a:endParaRPr lang="ko-KR" altLang="en-US" sz="2000" b="1" kern="0" dirty="0" smtClean="0">
              <a:solidFill>
                <a:srgbClr val="035AB9"/>
              </a:solidFill>
              <a:latin typeface="+mn-ea"/>
            </a:endParaRPr>
          </a:p>
        </p:txBody>
      </p:sp>
      <p:sp>
        <p:nvSpPr>
          <p:cNvPr id="2" name="모서리가 둥근 직사각형 1"/>
          <p:cNvSpPr/>
          <p:nvPr/>
        </p:nvSpPr>
        <p:spPr bwMode="auto">
          <a:xfrm>
            <a:off x="1928664" y="4965256"/>
            <a:ext cx="1296144" cy="792088"/>
          </a:xfrm>
          <a:prstGeom prst="roundRect">
            <a:avLst/>
          </a:prstGeom>
          <a:noFill/>
          <a:ln>
            <a:solidFill>
              <a:srgbClr val="035AB9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rgbClr val="035AB9"/>
                </a:solidFill>
                <a:latin typeface="맑은 고딕" pitchFamily="50" charset="-127"/>
                <a:ea typeface="맑은 고딕" pitchFamily="50" charset="-127"/>
              </a:rPr>
              <a:t>신호를</a:t>
            </a:r>
            <a:endParaRPr lang="en-US" altLang="ko-KR" sz="1200" dirty="0" smtClean="0">
              <a:solidFill>
                <a:srgbClr val="035AB9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lang="ko-KR" altLang="en-US" sz="1200" dirty="0" err="1" smtClean="0">
                <a:solidFill>
                  <a:srgbClr val="035AB9"/>
                </a:solidFill>
                <a:latin typeface="맑은 고딕" pitchFamily="50" charset="-127"/>
                <a:ea typeface="맑은 고딕" pitchFamily="50" charset="-127"/>
              </a:rPr>
              <a:t>입력받음</a:t>
            </a:r>
            <a:endParaRPr lang="ko-KR" altLang="en-US" sz="1200" dirty="0">
              <a:solidFill>
                <a:srgbClr val="035AB9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모서리가 둥근 직사각형 7"/>
          <p:cNvSpPr/>
          <p:nvPr/>
        </p:nvSpPr>
        <p:spPr bwMode="auto">
          <a:xfrm>
            <a:off x="3832488" y="4975872"/>
            <a:ext cx="1296144" cy="792088"/>
          </a:xfrm>
          <a:prstGeom prst="roundRect">
            <a:avLst/>
          </a:prstGeom>
          <a:noFill/>
          <a:ln>
            <a:solidFill>
              <a:srgbClr val="035AB9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rgbClr val="035AB9"/>
                </a:solidFill>
                <a:latin typeface="맑은 고딕" pitchFamily="50" charset="-127"/>
                <a:ea typeface="맑은 고딕" pitchFamily="50" charset="-127"/>
              </a:rPr>
              <a:t>신호 </a:t>
            </a:r>
            <a:r>
              <a:rPr lang="en-US" altLang="ko-KR" sz="1200" dirty="0" smtClean="0">
                <a:solidFill>
                  <a:srgbClr val="035AB9"/>
                </a:solidFill>
                <a:latin typeface="맑은 고딕" pitchFamily="50" charset="-127"/>
                <a:ea typeface="맑은 고딕" pitchFamily="50" charset="-127"/>
              </a:rPr>
              <a:t>x </a:t>
            </a:r>
            <a:r>
              <a:rPr lang="ko-KR" altLang="en-US" sz="1200" dirty="0" smtClean="0">
                <a:solidFill>
                  <a:srgbClr val="035AB9"/>
                </a:solidFill>
                <a:latin typeface="맑은 고딕" pitchFamily="50" charset="-127"/>
                <a:ea typeface="맑은 고딕" pitchFamily="50" charset="-127"/>
              </a:rPr>
              <a:t>가중치</a:t>
            </a:r>
            <a:endParaRPr lang="en-US" altLang="ko-KR" sz="1200" dirty="0" smtClean="0">
              <a:solidFill>
                <a:srgbClr val="035AB9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lang="ko-KR" altLang="en-US" sz="1200" dirty="0" smtClean="0">
                <a:solidFill>
                  <a:srgbClr val="035AB9"/>
                </a:solidFill>
                <a:latin typeface="맑은 고딕" pitchFamily="50" charset="-127"/>
                <a:ea typeface="맑은 고딕" pitchFamily="50" charset="-127"/>
              </a:rPr>
              <a:t>모두 더한다</a:t>
            </a:r>
            <a:endParaRPr lang="ko-KR" altLang="en-US" sz="1200" dirty="0">
              <a:solidFill>
                <a:srgbClr val="035AB9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모서리가 둥근 직사각형 8"/>
          <p:cNvSpPr/>
          <p:nvPr/>
        </p:nvSpPr>
        <p:spPr bwMode="auto">
          <a:xfrm>
            <a:off x="5736312" y="4957961"/>
            <a:ext cx="1448935" cy="792088"/>
          </a:xfrm>
          <a:prstGeom prst="roundRect">
            <a:avLst/>
          </a:prstGeom>
          <a:noFill/>
          <a:ln>
            <a:solidFill>
              <a:srgbClr val="035AB9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rgbClr val="035AB9"/>
                </a:solidFill>
                <a:latin typeface="맑은 고딕" pitchFamily="50" charset="-127"/>
                <a:ea typeface="맑은 고딕" pitchFamily="50" charset="-127"/>
              </a:rPr>
              <a:t>값 </a:t>
            </a:r>
            <a:r>
              <a:rPr lang="en-US" altLang="ko-KR" sz="1200" dirty="0" smtClean="0">
                <a:solidFill>
                  <a:srgbClr val="035AB9"/>
                </a:solidFill>
                <a:latin typeface="맑은 고딕" pitchFamily="50" charset="-127"/>
                <a:ea typeface="맑은 고딕" pitchFamily="50" charset="-127"/>
              </a:rPr>
              <a:t>Pass</a:t>
            </a:r>
            <a:r>
              <a:rPr lang="ko-KR" altLang="en-US" sz="1200" dirty="0" smtClean="0">
                <a:solidFill>
                  <a:srgbClr val="035AB9"/>
                </a:solidFill>
                <a:latin typeface="맑은 고딕" pitchFamily="50" charset="-127"/>
                <a:ea typeface="맑은 고딕" pitchFamily="50" charset="-127"/>
              </a:rPr>
              <a:t>를 위한</a:t>
            </a:r>
            <a:endParaRPr lang="en-US" altLang="ko-KR" sz="1200" dirty="0" smtClean="0">
              <a:solidFill>
                <a:srgbClr val="035AB9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lang="ko-KR" altLang="en-US" sz="1200" dirty="0" err="1" smtClean="0">
                <a:solidFill>
                  <a:srgbClr val="035AB9"/>
                </a:solidFill>
                <a:latin typeface="맑은 고딕" pitchFamily="50" charset="-127"/>
                <a:ea typeface="맑은 고딕" pitchFamily="50" charset="-127"/>
              </a:rPr>
              <a:t>임계치</a:t>
            </a:r>
            <a:r>
              <a:rPr lang="ko-KR" altLang="en-US" sz="1200" dirty="0" smtClean="0">
                <a:solidFill>
                  <a:srgbClr val="035AB9"/>
                </a:solidFill>
                <a:latin typeface="맑은 고딕" pitchFamily="50" charset="-127"/>
                <a:ea typeface="맑은 고딕" pitchFamily="50" charset="-127"/>
              </a:rPr>
              <a:t> 계산</a:t>
            </a:r>
            <a:endParaRPr lang="ko-KR" altLang="en-US" sz="1200" dirty="0">
              <a:solidFill>
                <a:srgbClr val="035AB9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오른쪽 화살표 9"/>
          <p:cNvSpPr/>
          <p:nvPr/>
        </p:nvSpPr>
        <p:spPr bwMode="auto">
          <a:xfrm>
            <a:off x="3384632" y="5208739"/>
            <a:ext cx="288032" cy="288032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sm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1" name="오른쪽 화살표 10"/>
          <p:cNvSpPr/>
          <p:nvPr/>
        </p:nvSpPr>
        <p:spPr bwMode="auto">
          <a:xfrm>
            <a:off x="5288456" y="5195183"/>
            <a:ext cx="288032" cy="288032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sm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 bwMode="auto">
          <a:xfrm>
            <a:off x="2231423" y="2098455"/>
            <a:ext cx="690625" cy="264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4323" tIns="47169" rIns="94323" bIns="47169" numCol="1" rtlCol="0" anchor="ctr" anchorCtr="0" compatLnSpc="1">
            <a:prstTxWarp prst="textNoShape">
              <a:avLst/>
            </a:prstTxWarp>
            <a:spAutoFit/>
          </a:bodyPr>
          <a:lstStyle/>
          <a:p>
            <a:pPr latinLnBrk="0"/>
            <a:r>
              <a:rPr lang="ko-KR" altLang="en-US" sz="1100" kern="0" dirty="0" smtClean="0">
                <a:solidFill>
                  <a:schemeClr val="bg1">
                    <a:lumMod val="50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입력</a:t>
            </a:r>
            <a:r>
              <a:rPr lang="ko-KR" altLang="en-US" sz="1100" b="0" kern="0" dirty="0" smtClean="0">
                <a:solidFill>
                  <a:schemeClr val="bg1">
                    <a:lumMod val="50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신호</a:t>
            </a:r>
          </a:p>
        </p:txBody>
      </p:sp>
      <p:sp>
        <p:nvSpPr>
          <p:cNvPr id="13" name="TextBox 12"/>
          <p:cNvSpPr txBox="1"/>
          <p:nvPr/>
        </p:nvSpPr>
        <p:spPr bwMode="auto">
          <a:xfrm>
            <a:off x="3422862" y="2098455"/>
            <a:ext cx="565591" cy="264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4323" tIns="47169" rIns="94323" bIns="47169" numCol="1" rtlCol="0" anchor="ctr" anchorCtr="0" compatLnSpc="1">
            <a:prstTxWarp prst="textNoShape">
              <a:avLst/>
            </a:prstTxWarp>
            <a:spAutoFit/>
          </a:bodyPr>
          <a:lstStyle/>
          <a:p>
            <a:pPr latinLnBrk="0"/>
            <a:r>
              <a:rPr lang="ko-KR" altLang="en-US" sz="1100" b="0" kern="0" dirty="0" smtClean="0">
                <a:solidFill>
                  <a:schemeClr val="bg1">
                    <a:lumMod val="50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가중치</a:t>
            </a:r>
          </a:p>
        </p:txBody>
      </p:sp>
      <p:sp>
        <p:nvSpPr>
          <p:cNvPr id="15" name="TextBox 14"/>
          <p:cNvSpPr txBox="1"/>
          <p:nvPr/>
        </p:nvSpPr>
        <p:spPr bwMode="auto">
          <a:xfrm>
            <a:off x="6321152" y="2073888"/>
            <a:ext cx="3166010" cy="2172751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94323" tIns="47169" rIns="94323" bIns="47169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latinLnBrk="0">
              <a:lnSpc>
                <a:spcPct val="150000"/>
              </a:lnSpc>
            </a:pPr>
            <a:r>
              <a:rPr lang="ko-KR" altLang="en-US" b="1" i="1" kern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우리가 원하는 결과를</a:t>
            </a:r>
            <a:endParaRPr lang="en-US" altLang="ko-KR" b="1" i="1" kern="0" dirty="0" smtClean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  <a:p>
            <a:pPr algn="ctr" latinLnBrk="0">
              <a:lnSpc>
                <a:spcPct val="150000"/>
              </a:lnSpc>
            </a:pPr>
            <a:r>
              <a:rPr lang="ko-KR" altLang="en-US" b="1" i="1" kern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얻을 때까지 </a:t>
            </a:r>
            <a:endParaRPr lang="en-US" altLang="ko-KR" b="1" i="1" kern="0" dirty="0" smtClean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  <a:p>
            <a:pPr algn="ctr" latinLnBrk="0">
              <a:lnSpc>
                <a:spcPct val="150000"/>
              </a:lnSpc>
            </a:pPr>
            <a:r>
              <a:rPr lang="ko-KR" altLang="en-US" b="1" i="1" kern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가중치</a:t>
            </a:r>
            <a:r>
              <a:rPr lang="en-US" altLang="ko-KR" b="1" i="1" kern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(w), </a:t>
            </a:r>
            <a:r>
              <a:rPr lang="ko-KR" altLang="en-US" b="1" i="1" kern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편향</a:t>
            </a:r>
            <a:r>
              <a:rPr lang="en-US" altLang="ko-KR" b="1" i="1" kern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(bias)</a:t>
            </a:r>
            <a:r>
              <a:rPr lang="ko-KR" altLang="en-US" b="1" i="1" kern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를 바꿔가며 수많은 </a:t>
            </a:r>
            <a:r>
              <a:rPr lang="en-US" altLang="ko-KR" b="1" i="1" kern="0" dirty="0" smtClean="0">
                <a:solidFill>
                  <a:srgbClr val="035AB9"/>
                </a:solidFill>
                <a:latin typeface="+mn-ea"/>
              </a:rPr>
              <a:t>‘</a:t>
            </a:r>
            <a:r>
              <a:rPr lang="ko-KR" altLang="en-US" b="1" i="1" kern="0" dirty="0" smtClean="0">
                <a:solidFill>
                  <a:srgbClr val="C00000"/>
                </a:solidFill>
                <a:latin typeface="+mn-ea"/>
              </a:rPr>
              <a:t>삽질</a:t>
            </a:r>
            <a:r>
              <a:rPr lang="en-US" altLang="ko-KR" b="1" i="1" kern="0" dirty="0" smtClean="0">
                <a:solidFill>
                  <a:srgbClr val="C00000"/>
                </a:solidFill>
                <a:latin typeface="+mn-ea"/>
              </a:rPr>
              <a:t>’</a:t>
            </a:r>
            <a:endParaRPr lang="en-US" altLang="ko-KR" b="1" i="1" kern="0" dirty="0" smtClean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  <a:p>
            <a:pPr algn="ctr" latinLnBrk="0">
              <a:lnSpc>
                <a:spcPct val="150000"/>
              </a:lnSpc>
            </a:pPr>
            <a:r>
              <a:rPr lang="en-US" altLang="ko-KR" b="1" i="1" kern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= </a:t>
            </a:r>
            <a:r>
              <a:rPr lang="ko-KR" altLang="en-US" b="1" i="1" kern="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퍼셉트론의</a:t>
            </a:r>
            <a:r>
              <a:rPr lang="ko-KR" altLang="en-US" b="1" i="1" kern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 학습</a:t>
            </a:r>
          </a:p>
        </p:txBody>
      </p:sp>
    </p:spTree>
    <p:extLst>
      <p:ext uri="{BB962C8B-B14F-4D97-AF65-F5344CB8AC3E}">
        <p14:creationId xmlns:p14="http://schemas.microsoft.com/office/powerpoint/2010/main" val="2427845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Perceptron: Feed Forward (</a:t>
            </a:r>
            <a:r>
              <a:rPr lang="ko-KR" altLang="en-US" dirty="0" smtClean="0"/>
              <a:t>신경망 연산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510" y="1412776"/>
            <a:ext cx="8924192" cy="374441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 bwMode="auto">
          <a:xfrm>
            <a:off x="2166290" y="2420888"/>
            <a:ext cx="5688632" cy="1757253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vert="horz" wrap="square" lIns="94323" tIns="47169" rIns="94323" bIns="47169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latinLnBrk="0">
              <a:lnSpc>
                <a:spcPct val="150000"/>
              </a:lnSpc>
            </a:pPr>
            <a:r>
              <a:rPr lang="ko-KR" altLang="en-US" sz="2400" b="1" i="1" kern="0" dirty="0" smtClean="0">
                <a:solidFill>
                  <a:srgbClr val="035AB9"/>
                </a:solidFill>
                <a:latin typeface="+mn-ea"/>
              </a:rPr>
              <a:t>우리가 원하는 </a:t>
            </a:r>
            <a:r>
              <a:rPr lang="en-US" altLang="ko-KR" sz="2400" b="1" i="1" kern="0" dirty="0" smtClean="0">
                <a:solidFill>
                  <a:srgbClr val="035AB9"/>
                </a:solidFill>
                <a:latin typeface="+mn-ea"/>
              </a:rPr>
              <a:t>Output</a:t>
            </a:r>
            <a:r>
              <a:rPr lang="ko-KR" altLang="en-US" sz="2400" b="1" i="1" kern="0" dirty="0" smtClean="0">
                <a:solidFill>
                  <a:srgbClr val="035AB9"/>
                </a:solidFill>
                <a:latin typeface="+mn-ea"/>
              </a:rPr>
              <a:t>을 만들어주는</a:t>
            </a:r>
            <a:endParaRPr lang="en-US" altLang="ko-KR" sz="2400" b="1" i="1" kern="0" dirty="0" smtClean="0">
              <a:solidFill>
                <a:srgbClr val="035AB9"/>
              </a:solidFill>
              <a:latin typeface="+mn-ea"/>
            </a:endParaRPr>
          </a:p>
          <a:p>
            <a:pPr algn="ctr" latinLnBrk="0">
              <a:lnSpc>
                <a:spcPct val="150000"/>
              </a:lnSpc>
            </a:pPr>
            <a:r>
              <a:rPr lang="ko-KR" altLang="en-US" sz="2400" b="1" i="1" kern="0" dirty="0" smtClean="0">
                <a:solidFill>
                  <a:srgbClr val="035AB9"/>
                </a:solidFill>
                <a:latin typeface="+mn-ea"/>
              </a:rPr>
              <a:t>신경망의 연산 원리를 </a:t>
            </a:r>
            <a:endParaRPr lang="en-US" altLang="ko-KR" sz="2400" b="1" i="1" kern="0" dirty="0" smtClean="0">
              <a:solidFill>
                <a:srgbClr val="035AB9"/>
              </a:solidFill>
              <a:latin typeface="+mn-ea"/>
            </a:endParaRPr>
          </a:p>
          <a:p>
            <a:pPr algn="ctr" latinLnBrk="0">
              <a:lnSpc>
                <a:spcPct val="150000"/>
              </a:lnSpc>
            </a:pPr>
            <a:r>
              <a:rPr lang="ko-KR" altLang="en-US" sz="2400" b="1" i="1" kern="0" dirty="0" smtClean="0">
                <a:solidFill>
                  <a:srgbClr val="035AB9"/>
                </a:solidFill>
                <a:latin typeface="+mn-ea"/>
              </a:rPr>
              <a:t>자세히 알아봅시다</a:t>
            </a:r>
          </a:p>
        </p:txBody>
      </p:sp>
    </p:spTree>
    <p:extLst>
      <p:ext uri="{BB962C8B-B14F-4D97-AF65-F5344CB8AC3E}">
        <p14:creationId xmlns:p14="http://schemas.microsoft.com/office/powerpoint/2010/main" val="2362561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Perceptron: </a:t>
            </a:r>
            <a:r>
              <a:rPr lang="en-US" altLang="ko-KR" dirty="0" smtClean="0"/>
              <a:t>Feed Forward </a:t>
            </a:r>
            <a:r>
              <a:rPr lang="en-US" altLang="ko-KR" dirty="0"/>
              <a:t>(</a:t>
            </a:r>
            <a:r>
              <a:rPr lang="ko-KR" altLang="en-US" dirty="0"/>
              <a:t>신경망 연산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512" y="1484784"/>
            <a:ext cx="8856984" cy="4076577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 bwMode="auto">
          <a:xfrm>
            <a:off x="1208584" y="3906286"/>
            <a:ext cx="3024336" cy="926256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94323" tIns="47169" rIns="94323" bIns="47169" numCol="1" rtlCol="0" anchor="ctr" anchorCtr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algn="ctr" latinLnBrk="0">
              <a:lnSpc>
                <a:spcPct val="150000"/>
              </a:lnSpc>
              <a:defRPr b="1" i="1" ker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defRPr>
            </a:lvl1pPr>
          </a:lstStyle>
          <a:p>
            <a:r>
              <a:rPr lang="ko-KR" altLang="en-US" dirty="0" err="1"/>
              <a:t>입력값</a:t>
            </a:r>
            <a:r>
              <a:rPr lang="en-US" altLang="ko-KR" dirty="0"/>
              <a:t>(x) * </a:t>
            </a:r>
            <a:r>
              <a:rPr lang="ko-KR" altLang="en-US" dirty="0"/>
              <a:t>가중치</a:t>
            </a:r>
            <a:r>
              <a:rPr lang="en-US" altLang="ko-KR" dirty="0"/>
              <a:t>(w</a:t>
            </a:r>
            <a:r>
              <a:rPr lang="en-US" altLang="ko-KR" dirty="0" smtClean="0"/>
              <a:t>) </a:t>
            </a:r>
          </a:p>
          <a:p>
            <a:r>
              <a:rPr lang="ko-KR" altLang="en-US" dirty="0" smtClean="0"/>
              <a:t>값을 모두 합산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32756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Perceptron: </a:t>
            </a:r>
            <a:r>
              <a:rPr lang="en-US" altLang="ko-KR" dirty="0" smtClean="0"/>
              <a:t>Feed Forward </a:t>
            </a:r>
            <a:r>
              <a:rPr lang="en-US" altLang="ko-KR" dirty="0"/>
              <a:t>(</a:t>
            </a:r>
            <a:r>
              <a:rPr lang="ko-KR" altLang="en-US" dirty="0"/>
              <a:t>신경망 연산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685" y="1484784"/>
            <a:ext cx="8829769" cy="403244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 bwMode="auto">
          <a:xfrm>
            <a:off x="1352600" y="3762271"/>
            <a:ext cx="3024336" cy="1341754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94323" tIns="47169" rIns="94323" bIns="47169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latinLnBrk="0">
              <a:lnSpc>
                <a:spcPct val="150000"/>
              </a:lnSpc>
            </a:pPr>
            <a:r>
              <a:rPr lang="ko-KR" altLang="en-US" b="1" i="1" kern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좀더 다양한 패턴을</a:t>
            </a:r>
            <a:endParaRPr lang="en-US" altLang="ko-KR" b="1" i="1" kern="0" dirty="0" smtClean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  <a:p>
            <a:pPr algn="ctr" latinLnBrk="0">
              <a:lnSpc>
                <a:spcPct val="150000"/>
              </a:lnSpc>
            </a:pPr>
            <a:r>
              <a:rPr lang="ko-KR" altLang="en-US" b="1" i="1" kern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 표현하기 위해</a:t>
            </a:r>
            <a:endParaRPr lang="en-US" altLang="ko-KR" b="1" i="1" kern="0" dirty="0" smtClean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  <a:p>
            <a:pPr algn="ctr" latinLnBrk="0">
              <a:lnSpc>
                <a:spcPct val="150000"/>
              </a:lnSpc>
            </a:pPr>
            <a:r>
              <a:rPr lang="en-US" altLang="ko-KR" b="1" i="1" kern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bias(</a:t>
            </a:r>
            <a:r>
              <a:rPr lang="ko-KR" altLang="en-US" b="1" i="1" kern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편향</a:t>
            </a:r>
            <a:r>
              <a:rPr lang="en-US" altLang="ko-KR" b="1" i="1" kern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)</a:t>
            </a:r>
            <a:r>
              <a:rPr lang="ko-KR" altLang="en-US" b="1" i="1" kern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를 더함</a:t>
            </a:r>
          </a:p>
        </p:txBody>
      </p:sp>
    </p:spTree>
    <p:extLst>
      <p:ext uri="{BB962C8B-B14F-4D97-AF65-F5344CB8AC3E}">
        <p14:creationId xmlns:p14="http://schemas.microsoft.com/office/powerpoint/2010/main" val="863276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Logistic Classifier</a:t>
            </a:r>
            <a:endParaRPr lang="ko-KR" altLang="en-US" dirty="0"/>
          </a:p>
        </p:txBody>
      </p:sp>
      <p:sp>
        <p:nvSpPr>
          <p:cNvPr id="5" name="object 4"/>
          <p:cNvSpPr txBox="1"/>
          <p:nvPr/>
        </p:nvSpPr>
        <p:spPr>
          <a:xfrm>
            <a:off x="2288704" y="2204864"/>
            <a:ext cx="50050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9095" indent="-367030">
              <a:lnSpc>
                <a:spcPct val="100000"/>
              </a:lnSpc>
              <a:spcBef>
                <a:spcPts val="100"/>
              </a:spcBef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sz="1800" spc="65" dirty="0">
                <a:latin typeface="Gill Sans MT"/>
                <a:cs typeface="Gill Sans MT"/>
              </a:rPr>
              <a:t>Linear</a:t>
            </a:r>
            <a:r>
              <a:rPr sz="1800" spc="-75" dirty="0">
                <a:latin typeface="Gill Sans MT"/>
                <a:cs typeface="Gill Sans MT"/>
              </a:rPr>
              <a:t> </a:t>
            </a:r>
            <a:r>
              <a:rPr sz="1800" spc="90" dirty="0">
                <a:latin typeface="Gill Sans MT"/>
                <a:cs typeface="Gill Sans MT"/>
              </a:rPr>
              <a:t>Regression</a:t>
            </a:r>
            <a:r>
              <a:rPr sz="1800" spc="-40" dirty="0">
                <a:latin typeface="Gill Sans MT"/>
                <a:cs typeface="Gill Sans MT"/>
              </a:rPr>
              <a:t> </a:t>
            </a:r>
            <a:r>
              <a:rPr sz="1800" dirty="0">
                <a:latin typeface="Gulim"/>
                <a:cs typeface="Gulim"/>
              </a:rPr>
              <a:t>가설을</a:t>
            </a:r>
            <a:r>
              <a:rPr sz="1800" spc="-165" dirty="0">
                <a:latin typeface="Gulim"/>
                <a:cs typeface="Gulim"/>
              </a:rPr>
              <a:t> </a:t>
            </a:r>
            <a:r>
              <a:rPr sz="1800" dirty="0">
                <a:latin typeface="Gulim"/>
                <a:cs typeface="Gulim"/>
              </a:rPr>
              <a:t>그대로</a:t>
            </a:r>
            <a:r>
              <a:rPr sz="1800" spc="-165" dirty="0">
                <a:latin typeface="Gulim"/>
                <a:cs typeface="Gulim"/>
              </a:rPr>
              <a:t> </a:t>
            </a:r>
            <a:r>
              <a:rPr sz="1800" spc="40" dirty="0">
                <a:latin typeface="Gulim"/>
                <a:cs typeface="Gulim"/>
              </a:rPr>
              <a:t>적용한다면</a:t>
            </a:r>
            <a:r>
              <a:rPr sz="1800" spc="40" dirty="0">
                <a:latin typeface="Gill Sans MT"/>
                <a:cs typeface="Gill Sans MT"/>
              </a:rPr>
              <a:t>?</a:t>
            </a:r>
            <a:endParaRPr sz="1800"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381023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Logistic Classifier</a:t>
            </a:r>
            <a:endParaRPr lang="ko-KR" altLang="en-US" dirty="0"/>
          </a:p>
        </p:txBody>
      </p:sp>
      <p:sp>
        <p:nvSpPr>
          <p:cNvPr id="4" name="object 4"/>
          <p:cNvSpPr/>
          <p:nvPr/>
        </p:nvSpPr>
        <p:spPr>
          <a:xfrm>
            <a:off x="3872880" y="1988840"/>
            <a:ext cx="4878599" cy="30166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6" name="object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3654163"/>
              </p:ext>
            </p:extLst>
          </p:nvPr>
        </p:nvGraphicFramePr>
        <p:xfrm>
          <a:off x="1257117" y="2025540"/>
          <a:ext cx="1905000" cy="293368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52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52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6699"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1300" b="1" spc="20" dirty="0">
                          <a:latin typeface="Gulim"/>
                          <a:cs typeface="Gulim"/>
                        </a:rPr>
                        <a:t>학습시간</a:t>
                      </a:r>
                      <a:endParaRPr sz="1300">
                        <a:latin typeface="Gulim"/>
                        <a:cs typeface="Gulim"/>
                      </a:endParaRPr>
                    </a:p>
                  </a:txBody>
                  <a:tcPr marL="0" marR="0" marT="12065" marB="0">
                    <a:lnL w="9525">
                      <a:solidFill>
                        <a:srgbClr val="999999"/>
                      </a:solidFill>
                      <a:prstDash val="solid"/>
                    </a:lnL>
                    <a:lnR w="9525">
                      <a:solidFill>
                        <a:srgbClr val="999999"/>
                      </a:solidFill>
                      <a:prstDash val="solid"/>
                    </a:lnR>
                    <a:lnT w="9525">
                      <a:solidFill>
                        <a:srgbClr val="999999"/>
                      </a:solidFill>
                      <a:prstDash val="solid"/>
                    </a:lnT>
                    <a:lnB w="9525">
                      <a:solidFill>
                        <a:srgbClr val="999999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1300" b="1" spc="20" dirty="0">
                          <a:latin typeface="Gulim"/>
                          <a:cs typeface="Gulim"/>
                        </a:rPr>
                        <a:t>기술이민</a:t>
                      </a:r>
                      <a:endParaRPr sz="1300">
                        <a:latin typeface="Gulim"/>
                        <a:cs typeface="Gulim"/>
                      </a:endParaRPr>
                    </a:p>
                  </a:txBody>
                  <a:tcPr marL="0" marR="0" marT="12065" marB="0">
                    <a:lnL w="9525">
                      <a:solidFill>
                        <a:srgbClr val="999999"/>
                      </a:solidFill>
                      <a:prstDash val="solid"/>
                    </a:lnL>
                    <a:lnR w="9525">
                      <a:solidFill>
                        <a:srgbClr val="999999"/>
                      </a:solidFill>
                      <a:prstDash val="solid"/>
                    </a:lnR>
                    <a:lnT w="9525">
                      <a:solidFill>
                        <a:srgbClr val="999999"/>
                      </a:solidFill>
                      <a:prstDash val="solid"/>
                    </a:lnT>
                    <a:lnB w="9525">
                      <a:solidFill>
                        <a:srgbClr val="999999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66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1300" spc="75" dirty="0">
                          <a:latin typeface="Gill Sans MT"/>
                          <a:cs typeface="Gill Sans MT"/>
                        </a:rPr>
                        <a:t>54</a:t>
                      </a:r>
                      <a:endParaRPr sz="1300">
                        <a:latin typeface="Gill Sans MT"/>
                        <a:cs typeface="Gill Sans MT"/>
                      </a:endParaRPr>
                    </a:p>
                  </a:txBody>
                  <a:tcPr marL="0" marR="0" marT="12065" marB="0">
                    <a:lnL w="9525">
                      <a:solidFill>
                        <a:srgbClr val="999999"/>
                      </a:solidFill>
                      <a:prstDash val="solid"/>
                    </a:lnL>
                    <a:lnR w="9525">
                      <a:solidFill>
                        <a:srgbClr val="999999"/>
                      </a:solidFill>
                      <a:prstDash val="solid"/>
                    </a:lnR>
                    <a:lnT w="9525">
                      <a:solidFill>
                        <a:srgbClr val="999999"/>
                      </a:solidFill>
                      <a:prstDash val="solid"/>
                    </a:lnT>
                    <a:lnB w="9525">
                      <a:solidFill>
                        <a:srgbClr val="999999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1300" spc="114" dirty="0">
                          <a:latin typeface="Gill Sans MT"/>
                          <a:cs typeface="Gill Sans MT"/>
                        </a:rPr>
                        <a:t>PASS</a:t>
                      </a:r>
                      <a:endParaRPr sz="1300">
                        <a:latin typeface="Gill Sans MT"/>
                        <a:cs typeface="Gill Sans MT"/>
                      </a:endParaRPr>
                    </a:p>
                  </a:txBody>
                  <a:tcPr marL="0" marR="0" marT="12065" marB="0">
                    <a:lnL w="9525">
                      <a:solidFill>
                        <a:srgbClr val="999999"/>
                      </a:solidFill>
                      <a:prstDash val="solid"/>
                    </a:lnL>
                    <a:lnR w="9525">
                      <a:solidFill>
                        <a:srgbClr val="999999"/>
                      </a:solidFill>
                      <a:prstDash val="solid"/>
                    </a:lnR>
                    <a:lnT w="9525">
                      <a:solidFill>
                        <a:srgbClr val="999999"/>
                      </a:solidFill>
                      <a:prstDash val="solid"/>
                    </a:lnT>
                    <a:lnB w="9525">
                      <a:solidFill>
                        <a:srgbClr val="999999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66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1300" dirty="0">
                          <a:latin typeface="Gill Sans MT"/>
                          <a:cs typeface="Gill Sans MT"/>
                        </a:rPr>
                        <a:t>8</a:t>
                      </a:r>
                      <a:endParaRPr sz="1300">
                        <a:latin typeface="Gill Sans MT"/>
                        <a:cs typeface="Gill Sans MT"/>
                      </a:endParaRPr>
                    </a:p>
                  </a:txBody>
                  <a:tcPr marL="0" marR="0" marT="12065" marB="0">
                    <a:lnL w="9525">
                      <a:solidFill>
                        <a:srgbClr val="999999"/>
                      </a:solidFill>
                      <a:prstDash val="solid"/>
                    </a:lnL>
                    <a:lnR w="9525">
                      <a:solidFill>
                        <a:srgbClr val="999999"/>
                      </a:solidFill>
                      <a:prstDash val="solid"/>
                    </a:lnR>
                    <a:lnT w="9525">
                      <a:solidFill>
                        <a:srgbClr val="999999"/>
                      </a:solidFill>
                      <a:prstDash val="solid"/>
                    </a:lnT>
                    <a:lnB w="9525">
                      <a:solidFill>
                        <a:srgbClr val="999999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1300" spc="40" dirty="0">
                          <a:latin typeface="Gill Sans MT"/>
                          <a:cs typeface="Gill Sans MT"/>
                        </a:rPr>
                        <a:t>FAIL</a:t>
                      </a:r>
                      <a:endParaRPr sz="1300">
                        <a:latin typeface="Gill Sans MT"/>
                        <a:cs typeface="Gill Sans MT"/>
                      </a:endParaRPr>
                    </a:p>
                  </a:txBody>
                  <a:tcPr marL="0" marR="0" marT="12065" marB="0">
                    <a:lnL w="9525">
                      <a:solidFill>
                        <a:srgbClr val="999999"/>
                      </a:solidFill>
                      <a:prstDash val="solid"/>
                    </a:lnL>
                    <a:lnR w="9525">
                      <a:solidFill>
                        <a:srgbClr val="999999"/>
                      </a:solidFill>
                      <a:prstDash val="solid"/>
                    </a:lnR>
                    <a:lnT w="9525">
                      <a:solidFill>
                        <a:srgbClr val="999999"/>
                      </a:solidFill>
                      <a:prstDash val="solid"/>
                    </a:lnT>
                    <a:lnB w="9525">
                      <a:solidFill>
                        <a:srgbClr val="999999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66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1300" spc="75" dirty="0">
                          <a:latin typeface="Gill Sans MT"/>
                          <a:cs typeface="Gill Sans MT"/>
                        </a:rPr>
                        <a:t>30</a:t>
                      </a:r>
                      <a:endParaRPr sz="1300">
                        <a:latin typeface="Gill Sans MT"/>
                        <a:cs typeface="Gill Sans MT"/>
                      </a:endParaRPr>
                    </a:p>
                  </a:txBody>
                  <a:tcPr marL="0" marR="0" marT="12065" marB="0">
                    <a:lnL w="9525">
                      <a:solidFill>
                        <a:srgbClr val="999999"/>
                      </a:solidFill>
                      <a:prstDash val="solid"/>
                    </a:lnL>
                    <a:lnR w="9525">
                      <a:solidFill>
                        <a:srgbClr val="999999"/>
                      </a:solidFill>
                      <a:prstDash val="solid"/>
                    </a:lnR>
                    <a:lnT w="9525">
                      <a:solidFill>
                        <a:srgbClr val="999999"/>
                      </a:solidFill>
                      <a:prstDash val="solid"/>
                    </a:lnT>
                    <a:lnB w="9525">
                      <a:solidFill>
                        <a:srgbClr val="999999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1300" spc="114" dirty="0">
                          <a:latin typeface="Gill Sans MT"/>
                          <a:cs typeface="Gill Sans MT"/>
                        </a:rPr>
                        <a:t>PASS</a:t>
                      </a:r>
                      <a:endParaRPr sz="1300">
                        <a:latin typeface="Gill Sans MT"/>
                        <a:cs typeface="Gill Sans MT"/>
                      </a:endParaRPr>
                    </a:p>
                  </a:txBody>
                  <a:tcPr marL="0" marR="0" marT="12065" marB="0">
                    <a:lnL w="9525">
                      <a:solidFill>
                        <a:srgbClr val="999999"/>
                      </a:solidFill>
                      <a:prstDash val="solid"/>
                    </a:lnL>
                    <a:lnR w="9525">
                      <a:solidFill>
                        <a:srgbClr val="999999"/>
                      </a:solidFill>
                      <a:prstDash val="solid"/>
                    </a:lnR>
                    <a:lnT w="9525">
                      <a:solidFill>
                        <a:srgbClr val="999999"/>
                      </a:solidFill>
                      <a:prstDash val="solid"/>
                    </a:lnT>
                    <a:lnB w="9525">
                      <a:solidFill>
                        <a:srgbClr val="999999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66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1300" spc="75" dirty="0">
                          <a:latin typeface="Gill Sans MT"/>
                          <a:cs typeface="Gill Sans MT"/>
                        </a:rPr>
                        <a:t>24</a:t>
                      </a:r>
                      <a:endParaRPr sz="1300">
                        <a:latin typeface="Gill Sans MT"/>
                        <a:cs typeface="Gill Sans MT"/>
                      </a:endParaRPr>
                    </a:p>
                  </a:txBody>
                  <a:tcPr marL="0" marR="0" marT="12065" marB="0">
                    <a:lnL w="9525">
                      <a:solidFill>
                        <a:srgbClr val="999999"/>
                      </a:solidFill>
                      <a:prstDash val="solid"/>
                    </a:lnL>
                    <a:lnR w="9525">
                      <a:solidFill>
                        <a:srgbClr val="999999"/>
                      </a:solidFill>
                      <a:prstDash val="solid"/>
                    </a:lnR>
                    <a:lnT w="9525">
                      <a:solidFill>
                        <a:srgbClr val="999999"/>
                      </a:solidFill>
                      <a:prstDash val="solid"/>
                    </a:lnT>
                    <a:lnB w="9525">
                      <a:solidFill>
                        <a:srgbClr val="999999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1300" spc="40" dirty="0">
                          <a:latin typeface="Gill Sans MT"/>
                          <a:cs typeface="Gill Sans MT"/>
                        </a:rPr>
                        <a:t>FAIL</a:t>
                      </a:r>
                      <a:endParaRPr sz="1300">
                        <a:latin typeface="Gill Sans MT"/>
                        <a:cs typeface="Gill Sans MT"/>
                      </a:endParaRPr>
                    </a:p>
                  </a:txBody>
                  <a:tcPr marL="0" marR="0" marT="12065" marB="0">
                    <a:lnL w="9525">
                      <a:solidFill>
                        <a:srgbClr val="999999"/>
                      </a:solidFill>
                      <a:prstDash val="solid"/>
                    </a:lnL>
                    <a:lnR w="9525">
                      <a:solidFill>
                        <a:srgbClr val="999999"/>
                      </a:solidFill>
                      <a:prstDash val="solid"/>
                    </a:lnR>
                    <a:lnT w="9525">
                      <a:solidFill>
                        <a:srgbClr val="999999"/>
                      </a:solidFill>
                      <a:prstDash val="solid"/>
                    </a:lnT>
                    <a:lnB w="9525">
                      <a:solidFill>
                        <a:srgbClr val="999999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66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1300" spc="75" dirty="0">
                          <a:latin typeface="Gill Sans MT"/>
                          <a:cs typeface="Gill Sans MT"/>
                        </a:rPr>
                        <a:t>46</a:t>
                      </a:r>
                      <a:endParaRPr sz="1300">
                        <a:latin typeface="Gill Sans MT"/>
                        <a:cs typeface="Gill Sans MT"/>
                      </a:endParaRPr>
                    </a:p>
                  </a:txBody>
                  <a:tcPr marL="0" marR="0" marT="12065" marB="0">
                    <a:lnL w="9525">
                      <a:solidFill>
                        <a:srgbClr val="999999"/>
                      </a:solidFill>
                      <a:prstDash val="solid"/>
                    </a:lnL>
                    <a:lnR w="9525">
                      <a:solidFill>
                        <a:srgbClr val="999999"/>
                      </a:solidFill>
                      <a:prstDash val="solid"/>
                    </a:lnR>
                    <a:lnT w="9525">
                      <a:solidFill>
                        <a:srgbClr val="999999"/>
                      </a:solidFill>
                      <a:prstDash val="solid"/>
                    </a:lnT>
                    <a:lnB w="9525">
                      <a:solidFill>
                        <a:srgbClr val="999999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1300" spc="114" dirty="0">
                          <a:latin typeface="Gill Sans MT"/>
                          <a:cs typeface="Gill Sans MT"/>
                        </a:rPr>
                        <a:t>PASS</a:t>
                      </a:r>
                      <a:endParaRPr sz="1300">
                        <a:latin typeface="Gill Sans MT"/>
                        <a:cs typeface="Gill Sans MT"/>
                      </a:endParaRPr>
                    </a:p>
                  </a:txBody>
                  <a:tcPr marL="0" marR="0" marT="12065" marB="0">
                    <a:lnL w="9525">
                      <a:solidFill>
                        <a:srgbClr val="999999"/>
                      </a:solidFill>
                      <a:prstDash val="solid"/>
                    </a:lnL>
                    <a:lnR w="9525">
                      <a:solidFill>
                        <a:srgbClr val="999999"/>
                      </a:solidFill>
                      <a:prstDash val="solid"/>
                    </a:lnR>
                    <a:lnT w="9525">
                      <a:solidFill>
                        <a:srgbClr val="999999"/>
                      </a:solidFill>
                      <a:prstDash val="solid"/>
                    </a:lnT>
                    <a:lnB w="9525">
                      <a:solidFill>
                        <a:srgbClr val="999999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66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1300" spc="75" dirty="0">
                          <a:latin typeface="Gill Sans MT"/>
                          <a:cs typeface="Gill Sans MT"/>
                        </a:rPr>
                        <a:t>12</a:t>
                      </a:r>
                      <a:endParaRPr sz="1300">
                        <a:latin typeface="Gill Sans MT"/>
                        <a:cs typeface="Gill Sans MT"/>
                      </a:endParaRPr>
                    </a:p>
                  </a:txBody>
                  <a:tcPr marL="0" marR="0" marT="12065" marB="0">
                    <a:lnL w="9525">
                      <a:solidFill>
                        <a:srgbClr val="999999"/>
                      </a:solidFill>
                      <a:prstDash val="solid"/>
                    </a:lnL>
                    <a:lnR w="9525">
                      <a:solidFill>
                        <a:srgbClr val="999999"/>
                      </a:solidFill>
                      <a:prstDash val="solid"/>
                    </a:lnR>
                    <a:lnT w="9525">
                      <a:solidFill>
                        <a:srgbClr val="999999"/>
                      </a:solidFill>
                      <a:prstDash val="solid"/>
                    </a:lnT>
                    <a:lnB w="9525">
                      <a:solidFill>
                        <a:srgbClr val="999999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1300" spc="40" dirty="0">
                          <a:latin typeface="Gill Sans MT"/>
                          <a:cs typeface="Gill Sans MT"/>
                        </a:rPr>
                        <a:t>FAIL</a:t>
                      </a:r>
                      <a:endParaRPr sz="1300">
                        <a:latin typeface="Gill Sans MT"/>
                        <a:cs typeface="Gill Sans MT"/>
                      </a:endParaRPr>
                    </a:p>
                  </a:txBody>
                  <a:tcPr marL="0" marR="0" marT="12065" marB="0">
                    <a:lnL w="9525">
                      <a:solidFill>
                        <a:srgbClr val="999999"/>
                      </a:solidFill>
                      <a:prstDash val="solid"/>
                    </a:lnL>
                    <a:lnR w="9525">
                      <a:solidFill>
                        <a:srgbClr val="999999"/>
                      </a:solidFill>
                      <a:prstDash val="solid"/>
                    </a:lnR>
                    <a:lnT w="9525">
                      <a:solidFill>
                        <a:srgbClr val="999999"/>
                      </a:solidFill>
                      <a:prstDash val="solid"/>
                    </a:lnT>
                    <a:lnB w="9525">
                      <a:solidFill>
                        <a:srgbClr val="999999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66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1300" spc="75" dirty="0">
                          <a:latin typeface="Gill Sans MT"/>
                          <a:cs typeface="Gill Sans MT"/>
                        </a:rPr>
                        <a:t>20</a:t>
                      </a:r>
                      <a:endParaRPr sz="1300">
                        <a:latin typeface="Gill Sans MT"/>
                        <a:cs typeface="Gill Sans MT"/>
                      </a:endParaRPr>
                    </a:p>
                  </a:txBody>
                  <a:tcPr marL="0" marR="0" marT="12065" marB="0">
                    <a:lnL w="9525">
                      <a:solidFill>
                        <a:srgbClr val="999999"/>
                      </a:solidFill>
                      <a:prstDash val="solid"/>
                    </a:lnL>
                    <a:lnR w="9525">
                      <a:solidFill>
                        <a:srgbClr val="999999"/>
                      </a:solidFill>
                      <a:prstDash val="solid"/>
                    </a:lnR>
                    <a:lnT w="9525">
                      <a:solidFill>
                        <a:srgbClr val="999999"/>
                      </a:solidFill>
                      <a:prstDash val="solid"/>
                    </a:lnT>
                    <a:lnB w="9525">
                      <a:solidFill>
                        <a:srgbClr val="999999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1300" spc="40" dirty="0">
                          <a:latin typeface="Gill Sans MT"/>
                          <a:cs typeface="Gill Sans MT"/>
                        </a:rPr>
                        <a:t>FAIL</a:t>
                      </a:r>
                      <a:endParaRPr sz="1300">
                        <a:latin typeface="Gill Sans MT"/>
                        <a:cs typeface="Gill Sans MT"/>
                      </a:endParaRPr>
                    </a:p>
                  </a:txBody>
                  <a:tcPr marL="0" marR="0" marT="12065" marB="0">
                    <a:lnL w="9525">
                      <a:solidFill>
                        <a:srgbClr val="999999"/>
                      </a:solidFill>
                      <a:prstDash val="solid"/>
                    </a:lnL>
                    <a:lnR w="9525">
                      <a:solidFill>
                        <a:srgbClr val="999999"/>
                      </a:solidFill>
                      <a:prstDash val="solid"/>
                    </a:lnR>
                    <a:lnT w="9525">
                      <a:solidFill>
                        <a:srgbClr val="999999"/>
                      </a:solidFill>
                      <a:prstDash val="solid"/>
                    </a:lnT>
                    <a:lnB w="9525">
                      <a:solidFill>
                        <a:srgbClr val="999999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66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1300" spc="75" dirty="0">
                          <a:latin typeface="Gill Sans MT"/>
                          <a:cs typeface="Gill Sans MT"/>
                        </a:rPr>
                        <a:t>37</a:t>
                      </a:r>
                      <a:endParaRPr sz="1300">
                        <a:latin typeface="Gill Sans MT"/>
                        <a:cs typeface="Gill Sans MT"/>
                      </a:endParaRPr>
                    </a:p>
                  </a:txBody>
                  <a:tcPr marL="0" marR="0" marT="12065" marB="0">
                    <a:lnL w="9525">
                      <a:solidFill>
                        <a:srgbClr val="999999"/>
                      </a:solidFill>
                      <a:prstDash val="solid"/>
                    </a:lnL>
                    <a:lnR w="9525">
                      <a:solidFill>
                        <a:srgbClr val="999999"/>
                      </a:solidFill>
                      <a:prstDash val="solid"/>
                    </a:lnR>
                    <a:lnT w="9525">
                      <a:solidFill>
                        <a:srgbClr val="999999"/>
                      </a:solidFill>
                      <a:prstDash val="solid"/>
                    </a:lnT>
                    <a:lnB w="9525">
                      <a:solidFill>
                        <a:srgbClr val="999999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1300" spc="114" dirty="0">
                          <a:latin typeface="Gill Sans MT"/>
                          <a:cs typeface="Gill Sans MT"/>
                        </a:rPr>
                        <a:t>PASS</a:t>
                      </a:r>
                      <a:endParaRPr sz="1300">
                        <a:latin typeface="Gill Sans MT"/>
                        <a:cs typeface="Gill Sans MT"/>
                      </a:endParaRPr>
                    </a:p>
                  </a:txBody>
                  <a:tcPr marL="0" marR="0" marT="12065" marB="0">
                    <a:lnL w="9525">
                      <a:solidFill>
                        <a:srgbClr val="999999"/>
                      </a:solidFill>
                      <a:prstDash val="solid"/>
                    </a:lnL>
                    <a:lnR w="9525">
                      <a:solidFill>
                        <a:srgbClr val="999999"/>
                      </a:solidFill>
                      <a:prstDash val="solid"/>
                    </a:lnR>
                    <a:lnT w="9525">
                      <a:solidFill>
                        <a:srgbClr val="999999"/>
                      </a:solidFill>
                      <a:prstDash val="solid"/>
                    </a:lnT>
                    <a:lnB w="9525">
                      <a:solidFill>
                        <a:srgbClr val="999999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666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1300" spc="75" dirty="0">
                          <a:latin typeface="Gill Sans MT"/>
                          <a:cs typeface="Gill Sans MT"/>
                        </a:rPr>
                        <a:t>40</a:t>
                      </a:r>
                      <a:endParaRPr sz="1300">
                        <a:latin typeface="Gill Sans MT"/>
                        <a:cs typeface="Gill Sans MT"/>
                      </a:endParaRPr>
                    </a:p>
                  </a:txBody>
                  <a:tcPr marL="0" marR="0" marT="12065" marB="0">
                    <a:lnL w="9525">
                      <a:solidFill>
                        <a:srgbClr val="999999"/>
                      </a:solidFill>
                      <a:prstDash val="solid"/>
                    </a:lnL>
                    <a:lnR w="9525">
                      <a:solidFill>
                        <a:srgbClr val="999999"/>
                      </a:solidFill>
                      <a:prstDash val="solid"/>
                    </a:lnR>
                    <a:lnT w="9525">
                      <a:solidFill>
                        <a:srgbClr val="999999"/>
                      </a:solidFill>
                      <a:prstDash val="solid"/>
                    </a:lnT>
                    <a:lnB w="9525">
                      <a:solidFill>
                        <a:srgbClr val="999999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1300" spc="114" dirty="0">
                          <a:latin typeface="Gill Sans MT"/>
                          <a:cs typeface="Gill Sans MT"/>
                        </a:rPr>
                        <a:t>PASS</a:t>
                      </a:r>
                      <a:endParaRPr sz="1300">
                        <a:latin typeface="Gill Sans MT"/>
                        <a:cs typeface="Gill Sans MT"/>
                      </a:endParaRPr>
                    </a:p>
                  </a:txBody>
                  <a:tcPr marL="0" marR="0" marT="12065" marB="0">
                    <a:lnL w="9525">
                      <a:solidFill>
                        <a:srgbClr val="999999"/>
                      </a:solidFill>
                      <a:prstDash val="solid"/>
                    </a:lnL>
                    <a:lnR w="9525">
                      <a:solidFill>
                        <a:srgbClr val="999999"/>
                      </a:solidFill>
                      <a:prstDash val="solid"/>
                    </a:lnR>
                    <a:lnT w="9525">
                      <a:solidFill>
                        <a:srgbClr val="999999"/>
                      </a:solidFill>
                      <a:prstDash val="solid"/>
                    </a:lnT>
                    <a:lnB w="9525">
                      <a:solidFill>
                        <a:srgbClr val="999999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666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1300" spc="75" dirty="0">
                          <a:latin typeface="Gill Sans MT"/>
                          <a:cs typeface="Gill Sans MT"/>
                        </a:rPr>
                        <a:t>48</a:t>
                      </a:r>
                      <a:endParaRPr sz="1300">
                        <a:latin typeface="Gill Sans MT"/>
                        <a:cs typeface="Gill Sans MT"/>
                      </a:endParaRPr>
                    </a:p>
                  </a:txBody>
                  <a:tcPr marL="0" marR="0" marT="12065" marB="0">
                    <a:lnL w="9525">
                      <a:solidFill>
                        <a:srgbClr val="999999"/>
                      </a:solidFill>
                      <a:prstDash val="solid"/>
                    </a:lnL>
                    <a:lnR w="9525">
                      <a:solidFill>
                        <a:srgbClr val="999999"/>
                      </a:solidFill>
                      <a:prstDash val="solid"/>
                    </a:lnR>
                    <a:lnT w="9525">
                      <a:solidFill>
                        <a:srgbClr val="999999"/>
                      </a:solidFill>
                      <a:prstDash val="solid"/>
                    </a:lnT>
                    <a:lnB w="9525">
                      <a:solidFill>
                        <a:srgbClr val="999999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1300" spc="114" dirty="0">
                          <a:latin typeface="Gill Sans MT"/>
                          <a:cs typeface="Gill Sans MT"/>
                        </a:rPr>
                        <a:t>PASS</a:t>
                      </a:r>
                      <a:endParaRPr sz="1300">
                        <a:latin typeface="Gill Sans MT"/>
                        <a:cs typeface="Gill Sans MT"/>
                      </a:endParaRPr>
                    </a:p>
                  </a:txBody>
                  <a:tcPr marL="0" marR="0" marT="12065" marB="0">
                    <a:lnL w="9525">
                      <a:solidFill>
                        <a:srgbClr val="999999"/>
                      </a:solidFill>
                      <a:prstDash val="solid"/>
                    </a:lnL>
                    <a:lnR w="9525">
                      <a:solidFill>
                        <a:srgbClr val="999999"/>
                      </a:solidFill>
                      <a:prstDash val="solid"/>
                    </a:lnR>
                    <a:lnT w="9525">
                      <a:solidFill>
                        <a:srgbClr val="999999"/>
                      </a:solidFill>
                      <a:prstDash val="solid"/>
                    </a:lnT>
                    <a:lnB w="9525">
                      <a:solidFill>
                        <a:srgbClr val="999999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8443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Logistic Classifier</a:t>
            </a:r>
            <a:endParaRPr lang="ko-KR" altLang="en-US" dirty="0"/>
          </a:p>
        </p:txBody>
      </p:sp>
      <p:sp>
        <p:nvSpPr>
          <p:cNvPr id="5" name="object 4"/>
          <p:cNvSpPr/>
          <p:nvPr/>
        </p:nvSpPr>
        <p:spPr>
          <a:xfrm>
            <a:off x="2755694" y="1916832"/>
            <a:ext cx="4855999" cy="30026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5"/>
          <p:cNvSpPr txBox="1"/>
          <p:nvPr/>
        </p:nvSpPr>
        <p:spPr>
          <a:xfrm>
            <a:off x="8230219" y="4362493"/>
            <a:ext cx="19494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5" dirty="0">
                <a:latin typeface="Arial"/>
                <a:cs typeface="Arial"/>
              </a:rPr>
              <a:t>120</a:t>
            </a:r>
            <a:endParaRPr sz="800">
              <a:latin typeface="Arial"/>
              <a:cs typeface="Arial"/>
            </a:endParaRPr>
          </a:p>
        </p:txBody>
      </p:sp>
      <p:sp>
        <p:nvSpPr>
          <p:cNvPr id="8" name="object 6"/>
          <p:cNvSpPr/>
          <p:nvPr/>
        </p:nvSpPr>
        <p:spPr>
          <a:xfrm>
            <a:off x="8297781" y="2406570"/>
            <a:ext cx="124724" cy="124724"/>
          </a:xfrm>
          <a:prstGeom prst="rect">
            <a:avLst/>
          </a:pr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>
              <a:solidFill>
                <a:srgbClr val="FF0000"/>
              </a:solidFill>
            </a:endParaRPr>
          </a:p>
        </p:txBody>
      </p:sp>
      <p:sp>
        <p:nvSpPr>
          <p:cNvPr id="9" name="object 7"/>
          <p:cNvSpPr/>
          <p:nvPr/>
        </p:nvSpPr>
        <p:spPr>
          <a:xfrm>
            <a:off x="6652619" y="4340258"/>
            <a:ext cx="2307590" cy="0"/>
          </a:xfrm>
          <a:custGeom>
            <a:avLst/>
            <a:gdLst/>
            <a:ahLst/>
            <a:cxnLst/>
            <a:rect l="l" t="t" r="r" b="b"/>
            <a:pathLst>
              <a:path w="2307590">
                <a:moveTo>
                  <a:pt x="0" y="0"/>
                </a:moveTo>
                <a:lnTo>
                  <a:pt x="2307299" y="0"/>
                </a:lnTo>
              </a:path>
            </a:pathLst>
          </a:custGeom>
          <a:ln w="9524">
            <a:solidFill>
              <a:srgbClr val="42424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8"/>
          <p:cNvSpPr/>
          <p:nvPr/>
        </p:nvSpPr>
        <p:spPr>
          <a:xfrm>
            <a:off x="3514794" y="2533282"/>
            <a:ext cx="5614670" cy="1480820"/>
          </a:xfrm>
          <a:custGeom>
            <a:avLst/>
            <a:gdLst/>
            <a:ahLst/>
            <a:cxnLst/>
            <a:rect l="l" t="t" r="r" b="b"/>
            <a:pathLst>
              <a:path w="5614670" h="1480820">
                <a:moveTo>
                  <a:pt x="0" y="1480499"/>
                </a:moveTo>
                <a:lnTo>
                  <a:pt x="5614499" y="0"/>
                </a:lnTo>
              </a:path>
            </a:pathLst>
          </a:custGeom>
          <a:ln w="19049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1" name="object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1610841"/>
              </p:ext>
            </p:extLst>
          </p:nvPr>
        </p:nvGraphicFramePr>
        <p:xfrm>
          <a:off x="641031" y="1981020"/>
          <a:ext cx="1905000" cy="293368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52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52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6699"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1300" b="1" spc="20" dirty="0">
                          <a:latin typeface="Gulim"/>
                          <a:cs typeface="Gulim"/>
                        </a:rPr>
                        <a:t>학습시간</a:t>
                      </a:r>
                      <a:endParaRPr sz="1300">
                        <a:latin typeface="Gulim"/>
                        <a:cs typeface="Gulim"/>
                      </a:endParaRPr>
                    </a:p>
                  </a:txBody>
                  <a:tcPr marL="0" marR="0" marT="12065" marB="0">
                    <a:lnL w="9525">
                      <a:solidFill>
                        <a:srgbClr val="999999"/>
                      </a:solidFill>
                      <a:prstDash val="solid"/>
                    </a:lnL>
                    <a:lnR w="9525">
                      <a:solidFill>
                        <a:srgbClr val="999999"/>
                      </a:solidFill>
                      <a:prstDash val="solid"/>
                    </a:lnR>
                    <a:lnT w="9525">
                      <a:solidFill>
                        <a:srgbClr val="999999"/>
                      </a:solidFill>
                      <a:prstDash val="solid"/>
                    </a:lnT>
                    <a:lnB w="9525">
                      <a:solidFill>
                        <a:srgbClr val="999999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1300" b="1" spc="20" dirty="0">
                          <a:latin typeface="Gulim"/>
                          <a:cs typeface="Gulim"/>
                        </a:rPr>
                        <a:t>기술이민</a:t>
                      </a:r>
                      <a:endParaRPr sz="1300">
                        <a:latin typeface="Gulim"/>
                        <a:cs typeface="Gulim"/>
                      </a:endParaRPr>
                    </a:p>
                  </a:txBody>
                  <a:tcPr marL="0" marR="0" marT="12065" marB="0">
                    <a:lnL w="9525">
                      <a:solidFill>
                        <a:srgbClr val="999999"/>
                      </a:solidFill>
                      <a:prstDash val="solid"/>
                    </a:lnL>
                    <a:lnR w="9525">
                      <a:solidFill>
                        <a:srgbClr val="999999"/>
                      </a:solidFill>
                      <a:prstDash val="solid"/>
                    </a:lnR>
                    <a:lnT w="9525">
                      <a:solidFill>
                        <a:srgbClr val="999999"/>
                      </a:solidFill>
                      <a:prstDash val="solid"/>
                    </a:lnT>
                    <a:lnB w="9525">
                      <a:solidFill>
                        <a:srgbClr val="999999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66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1300" spc="75" dirty="0">
                          <a:latin typeface="Gill Sans MT"/>
                          <a:cs typeface="Gill Sans MT"/>
                        </a:rPr>
                        <a:t>54</a:t>
                      </a:r>
                      <a:endParaRPr sz="1300">
                        <a:latin typeface="Gill Sans MT"/>
                        <a:cs typeface="Gill Sans MT"/>
                      </a:endParaRPr>
                    </a:p>
                  </a:txBody>
                  <a:tcPr marL="0" marR="0" marT="12065" marB="0">
                    <a:lnL w="9525">
                      <a:solidFill>
                        <a:srgbClr val="999999"/>
                      </a:solidFill>
                      <a:prstDash val="solid"/>
                    </a:lnL>
                    <a:lnR w="9525">
                      <a:solidFill>
                        <a:srgbClr val="999999"/>
                      </a:solidFill>
                      <a:prstDash val="solid"/>
                    </a:lnR>
                    <a:lnT w="9525">
                      <a:solidFill>
                        <a:srgbClr val="999999"/>
                      </a:solidFill>
                      <a:prstDash val="solid"/>
                    </a:lnT>
                    <a:lnB w="9525">
                      <a:solidFill>
                        <a:srgbClr val="999999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1300" spc="114" dirty="0">
                          <a:latin typeface="Gill Sans MT"/>
                          <a:cs typeface="Gill Sans MT"/>
                        </a:rPr>
                        <a:t>PASS</a:t>
                      </a:r>
                      <a:endParaRPr sz="1300">
                        <a:latin typeface="Gill Sans MT"/>
                        <a:cs typeface="Gill Sans MT"/>
                      </a:endParaRPr>
                    </a:p>
                  </a:txBody>
                  <a:tcPr marL="0" marR="0" marT="12065" marB="0">
                    <a:lnL w="9525">
                      <a:solidFill>
                        <a:srgbClr val="999999"/>
                      </a:solidFill>
                      <a:prstDash val="solid"/>
                    </a:lnL>
                    <a:lnR w="9525">
                      <a:solidFill>
                        <a:srgbClr val="999999"/>
                      </a:solidFill>
                      <a:prstDash val="solid"/>
                    </a:lnR>
                    <a:lnT w="9525">
                      <a:solidFill>
                        <a:srgbClr val="999999"/>
                      </a:solidFill>
                      <a:prstDash val="solid"/>
                    </a:lnT>
                    <a:lnB w="9525">
                      <a:solidFill>
                        <a:srgbClr val="999999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66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1300" dirty="0">
                          <a:latin typeface="Gill Sans MT"/>
                          <a:cs typeface="Gill Sans MT"/>
                        </a:rPr>
                        <a:t>8</a:t>
                      </a:r>
                      <a:endParaRPr sz="1300">
                        <a:latin typeface="Gill Sans MT"/>
                        <a:cs typeface="Gill Sans MT"/>
                      </a:endParaRPr>
                    </a:p>
                  </a:txBody>
                  <a:tcPr marL="0" marR="0" marT="12065" marB="0">
                    <a:lnL w="9525">
                      <a:solidFill>
                        <a:srgbClr val="999999"/>
                      </a:solidFill>
                      <a:prstDash val="solid"/>
                    </a:lnL>
                    <a:lnR w="9525">
                      <a:solidFill>
                        <a:srgbClr val="999999"/>
                      </a:solidFill>
                      <a:prstDash val="solid"/>
                    </a:lnR>
                    <a:lnT w="9525">
                      <a:solidFill>
                        <a:srgbClr val="999999"/>
                      </a:solidFill>
                      <a:prstDash val="solid"/>
                    </a:lnT>
                    <a:lnB w="9525">
                      <a:solidFill>
                        <a:srgbClr val="999999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1300" spc="40" dirty="0">
                          <a:latin typeface="Gill Sans MT"/>
                          <a:cs typeface="Gill Sans MT"/>
                        </a:rPr>
                        <a:t>FAIL</a:t>
                      </a:r>
                      <a:endParaRPr sz="1300">
                        <a:latin typeface="Gill Sans MT"/>
                        <a:cs typeface="Gill Sans MT"/>
                      </a:endParaRPr>
                    </a:p>
                  </a:txBody>
                  <a:tcPr marL="0" marR="0" marT="12065" marB="0">
                    <a:lnL w="9525">
                      <a:solidFill>
                        <a:srgbClr val="999999"/>
                      </a:solidFill>
                      <a:prstDash val="solid"/>
                    </a:lnL>
                    <a:lnR w="9525">
                      <a:solidFill>
                        <a:srgbClr val="999999"/>
                      </a:solidFill>
                      <a:prstDash val="solid"/>
                    </a:lnR>
                    <a:lnT w="9525">
                      <a:solidFill>
                        <a:srgbClr val="999999"/>
                      </a:solidFill>
                      <a:prstDash val="solid"/>
                    </a:lnT>
                    <a:lnB w="9525">
                      <a:solidFill>
                        <a:srgbClr val="999999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66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1300" spc="75" dirty="0">
                          <a:latin typeface="Gill Sans MT"/>
                          <a:cs typeface="Gill Sans MT"/>
                        </a:rPr>
                        <a:t>30</a:t>
                      </a:r>
                      <a:endParaRPr sz="1300">
                        <a:latin typeface="Gill Sans MT"/>
                        <a:cs typeface="Gill Sans MT"/>
                      </a:endParaRPr>
                    </a:p>
                  </a:txBody>
                  <a:tcPr marL="0" marR="0" marT="12065" marB="0">
                    <a:lnL w="9525">
                      <a:solidFill>
                        <a:srgbClr val="999999"/>
                      </a:solidFill>
                      <a:prstDash val="solid"/>
                    </a:lnL>
                    <a:lnR w="9525">
                      <a:solidFill>
                        <a:srgbClr val="999999"/>
                      </a:solidFill>
                      <a:prstDash val="solid"/>
                    </a:lnR>
                    <a:lnT w="9525">
                      <a:solidFill>
                        <a:srgbClr val="999999"/>
                      </a:solidFill>
                      <a:prstDash val="solid"/>
                    </a:lnT>
                    <a:lnB w="9525">
                      <a:solidFill>
                        <a:srgbClr val="999999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1300" spc="114" dirty="0">
                          <a:latin typeface="Gill Sans MT"/>
                          <a:cs typeface="Gill Sans MT"/>
                        </a:rPr>
                        <a:t>PASS</a:t>
                      </a:r>
                      <a:endParaRPr sz="1300">
                        <a:latin typeface="Gill Sans MT"/>
                        <a:cs typeface="Gill Sans MT"/>
                      </a:endParaRPr>
                    </a:p>
                  </a:txBody>
                  <a:tcPr marL="0" marR="0" marT="12065" marB="0">
                    <a:lnL w="9525">
                      <a:solidFill>
                        <a:srgbClr val="999999"/>
                      </a:solidFill>
                      <a:prstDash val="solid"/>
                    </a:lnL>
                    <a:lnR w="9525">
                      <a:solidFill>
                        <a:srgbClr val="999999"/>
                      </a:solidFill>
                      <a:prstDash val="solid"/>
                    </a:lnR>
                    <a:lnT w="9525">
                      <a:solidFill>
                        <a:srgbClr val="999999"/>
                      </a:solidFill>
                      <a:prstDash val="solid"/>
                    </a:lnT>
                    <a:lnB w="9525">
                      <a:solidFill>
                        <a:srgbClr val="999999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66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1300" spc="75" dirty="0">
                          <a:latin typeface="Gill Sans MT"/>
                          <a:cs typeface="Gill Sans MT"/>
                        </a:rPr>
                        <a:t>24</a:t>
                      </a:r>
                      <a:endParaRPr sz="1300">
                        <a:latin typeface="Gill Sans MT"/>
                        <a:cs typeface="Gill Sans MT"/>
                      </a:endParaRPr>
                    </a:p>
                  </a:txBody>
                  <a:tcPr marL="0" marR="0" marT="12065" marB="0">
                    <a:lnL w="9525">
                      <a:solidFill>
                        <a:srgbClr val="999999"/>
                      </a:solidFill>
                      <a:prstDash val="solid"/>
                    </a:lnL>
                    <a:lnR w="9525">
                      <a:solidFill>
                        <a:srgbClr val="999999"/>
                      </a:solidFill>
                      <a:prstDash val="solid"/>
                    </a:lnR>
                    <a:lnT w="9525">
                      <a:solidFill>
                        <a:srgbClr val="999999"/>
                      </a:solidFill>
                      <a:prstDash val="solid"/>
                    </a:lnT>
                    <a:lnB w="9525">
                      <a:solidFill>
                        <a:srgbClr val="999999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1300" spc="40" dirty="0">
                          <a:latin typeface="Gill Sans MT"/>
                          <a:cs typeface="Gill Sans MT"/>
                        </a:rPr>
                        <a:t>FAIL</a:t>
                      </a:r>
                      <a:endParaRPr sz="1300">
                        <a:latin typeface="Gill Sans MT"/>
                        <a:cs typeface="Gill Sans MT"/>
                      </a:endParaRPr>
                    </a:p>
                  </a:txBody>
                  <a:tcPr marL="0" marR="0" marT="12065" marB="0">
                    <a:lnL w="9525">
                      <a:solidFill>
                        <a:srgbClr val="999999"/>
                      </a:solidFill>
                      <a:prstDash val="solid"/>
                    </a:lnL>
                    <a:lnR w="9525">
                      <a:solidFill>
                        <a:srgbClr val="999999"/>
                      </a:solidFill>
                      <a:prstDash val="solid"/>
                    </a:lnR>
                    <a:lnT w="9525">
                      <a:solidFill>
                        <a:srgbClr val="999999"/>
                      </a:solidFill>
                      <a:prstDash val="solid"/>
                    </a:lnT>
                    <a:lnB w="9525">
                      <a:solidFill>
                        <a:srgbClr val="999999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66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1300" spc="75" dirty="0">
                          <a:latin typeface="Gill Sans MT"/>
                          <a:cs typeface="Gill Sans MT"/>
                        </a:rPr>
                        <a:t>46</a:t>
                      </a:r>
                      <a:endParaRPr sz="1300">
                        <a:latin typeface="Gill Sans MT"/>
                        <a:cs typeface="Gill Sans MT"/>
                      </a:endParaRPr>
                    </a:p>
                  </a:txBody>
                  <a:tcPr marL="0" marR="0" marT="12065" marB="0">
                    <a:lnL w="9525">
                      <a:solidFill>
                        <a:srgbClr val="999999"/>
                      </a:solidFill>
                      <a:prstDash val="solid"/>
                    </a:lnL>
                    <a:lnR w="9525">
                      <a:solidFill>
                        <a:srgbClr val="999999"/>
                      </a:solidFill>
                      <a:prstDash val="solid"/>
                    </a:lnR>
                    <a:lnT w="9525">
                      <a:solidFill>
                        <a:srgbClr val="999999"/>
                      </a:solidFill>
                      <a:prstDash val="solid"/>
                    </a:lnT>
                    <a:lnB w="9525">
                      <a:solidFill>
                        <a:srgbClr val="999999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1300" spc="114" dirty="0">
                          <a:latin typeface="Gill Sans MT"/>
                          <a:cs typeface="Gill Sans MT"/>
                        </a:rPr>
                        <a:t>PASS</a:t>
                      </a:r>
                      <a:endParaRPr sz="1300">
                        <a:latin typeface="Gill Sans MT"/>
                        <a:cs typeface="Gill Sans MT"/>
                      </a:endParaRPr>
                    </a:p>
                  </a:txBody>
                  <a:tcPr marL="0" marR="0" marT="12065" marB="0">
                    <a:lnL w="9525">
                      <a:solidFill>
                        <a:srgbClr val="999999"/>
                      </a:solidFill>
                      <a:prstDash val="solid"/>
                    </a:lnL>
                    <a:lnR w="9525">
                      <a:solidFill>
                        <a:srgbClr val="999999"/>
                      </a:solidFill>
                      <a:prstDash val="solid"/>
                    </a:lnR>
                    <a:lnT w="9525">
                      <a:solidFill>
                        <a:srgbClr val="999999"/>
                      </a:solidFill>
                      <a:prstDash val="solid"/>
                    </a:lnT>
                    <a:lnB w="9525">
                      <a:solidFill>
                        <a:srgbClr val="999999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66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1300" spc="75" dirty="0">
                          <a:latin typeface="Gill Sans MT"/>
                          <a:cs typeface="Gill Sans MT"/>
                        </a:rPr>
                        <a:t>12</a:t>
                      </a:r>
                      <a:endParaRPr sz="1300">
                        <a:latin typeface="Gill Sans MT"/>
                        <a:cs typeface="Gill Sans MT"/>
                      </a:endParaRPr>
                    </a:p>
                  </a:txBody>
                  <a:tcPr marL="0" marR="0" marT="12065" marB="0">
                    <a:lnL w="9525">
                      <a:solidFill>
                        <a:srgbClr val="999999"/>
                      </a:solidFill>
                      <a:prstDash val="solid"/>
                    </a:lnL>
                    <a:lnR w="9525">
                      <a:solidFill>
                        <a:srgbClr val="999999"/>
                      </a:solidFill>
                      <a:prstDash val="solid"/>
                    </a:lnR>
                    <a:lnT w="9525">
                      <a:solidFill>
                        <a:srgbClr val="999999"/>
                      </a:solidFill>
                      <a:prstDash val="solid"/>
                    </a:lnT>
                    <a:lnB w="9525">
                      <a:solidFill>
                        <a:srgbClr val="999999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1300" spc="40" dirty="0">
                          <a:latin typeface="Gill Sans MT"/>
                          <a:cs typeface="Gill Sans MT"/>
                        </a:rPr>
                        <a:t>FAIL</a:t>
                      </a:r>
                      <a:endParaRPr sz="1300">
                        <a:latin typeface="Gill Sans MT"/>
                        <a:cs typeface="Gill Sans MT"/>
                      </a:endParaRPr>
                    </a:p>
                  </a:txBody>
                  <a:tcPr marL="0" marR="0" marT="12065" marB="0">
                    <a:lnL w="9525">
                      <a:solidFill>
                        <a:srgbClr val="999999"/>
                      </a:solidFill>
                      <a:prstDash val="solid"/>
                    </a:lnL>
                    <a:lnR w="9525">
                      <a:solidFill>
                        <a:srgbClr val="999999"/>
                      </a:solidFill>
                      <a:prstDash val="solid"/>
                    </a:lnR>
                    <a:lnT w="9525">
                      <a:solidFill>
                        <a:srgbClr val="999999"/>
                      </a:solidFill>
                      <a:prstDash val="solid"/>
                    </a:lnT>
                    <a:lnB w="9525">
                      <a:solidFill>
                        <a:srgbClr val="999999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66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1300" spc="75" dirty="0">
                          <a:latin typeface="Gill Sans MT"/>
                          <a:cs typeface="Gill Sans MT"/>
                        </a:rPr>
                        <a:t>20</a:t>
                      </a:r>
                      <a:endParaRPr sz="1300">
                        <a:latin typeface="Gill Sans MT"/>
                        <a:cs typeface="Gill Sans MT"/>
                      </a:endParaRPr>
                    </a:p>
                  </a:txBody>
                  <a:tcPr marL="0" marR="0" marT="12065" marB="0">
                    <a:lnL w="9525">
                      <a:solidFill>
                        <a:srgbClr val="999999"/>
                      </a:solidFill>
                      <a:prstDash val="solid"/>
                    </a:lnL>
                    <a:lnR w="9525">
                      <a:solidFill>
                        <a:srgbClr val="999999"/>
                      </a:solidFill>
                      <a:prstDash val="solid"/>
                    </a:lnR>
                    <a:lnT w="9525">
                      <a:solidFill>
                        <a:srgbClr val="999999"/>
                      </a:solidFill>
                      <a:prstDash val="solid"/>
                    </a:lnT>
                    <a:lnB w="9525">
                      <a:solidFill>
                        <a:srgbClr val="999999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1300" spc="40" dirty="0">
                          <a:latin typeface="Gill Sans MT"/>
                          <a:cs typeface="Gill Sans MT"/>
                        </a:rPr>
                        <a:t>FAIL</a:t>
                      </a:r>
                      <a:endParaRPr sz="1300">
                        <a:latin typeface="Gill Sans MT"/>
                        <a:cs typeface="Gill Sans MT"/>
                      </a:endParaRPr>
                    </a:p>
                  </a:txBody>
                  <a:tcPr marL="0" marR="0" marT="12065" marB="0">
                    <a:lnL w="9525">
                      <a:solidFill>
                        <a:srgbClr val="999999"/>
                      </a:solidFill>
                      <a:prstDash val="solid"/>
                    </a:lnL>
                    <a:lnR w="9525">
                      <a:solidFill>
                        <a:srgbClr val="999999"/>
                      </a:solidFill>
                      <a:prstDash val="solid"/>
                    </a:lnR>
                    <a:lnT w="9525">
                      <a:solidFill>
                        <a:srgbClr val="999999"/>
                      </a:solidFill>
                      <a:prstDash val="solid"/>
                    </a:lnT>
                    <a:lnB w="9525">
                      <a:solidFill>
                        <a:srgbClr val="999999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66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1300" spc="75" dirty="0">
                          <a:latin typeface="Gill Sans MT"/>
                          <a:cs typeface="Gill Sans MT"/>
                        </a:rPr>
                        <a:t>37</a:t>
                      </a:r>
                      <a:endParaRPr sz="1300">
                        <a:latin typeface="Gill Sans MT"/>
                        <a:cs typeface="Gill Sans MT"/>
                      </a:endParaRPr>
                    </a:p>
                  </a:txBody>
                  <a:tcPr marL="0" marR="0" marT="12065" marB="0">
                    <a:lnL w="9525">
                      <a:solidFill>
                        <a:srgbClr val="999999"/>
                      </a:solidFill>
                      <a:prstDash val="solid"/>
                    </a:lnL>
                    <a:lnR w="9525">
                      <a:solidFill>
                        <a:srgbClr val="999999"/>
                      </a:solidFill>
                      <a:prstDash val="solid"/>
                    </a:lnR>
                    <a:lnT w="9525">
                      <a:solidFill>
                        <a:srgbClr val="999999"/>
                      </a:solidFill>
                      <a:prstDash val="solid"/>
                    </a:lnT>
                    <a:lnB w="9525">
                      <a:solidFill>
                        <a:srgbClr val="999999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1300" spc="114" dirty="0">
                          <a:latin typeface="Gill Sans MT"/>
                          <a:cs typeface="Gill Sans MT"/>
                        </a:rPr>
                        <a:t>PASS</a:t>
                      </a:r>
                      <a:endParaRPr sz="1300">
                        <a:latin typeface="Gill Sans MT"/>
                        <a:cs typeface="Gill Sans MT"/>
                      </a:endParaRPr>
                    </a:p>
                  </a:txBody>
                  <a:tcPr marL="0" marR="0" marT="12065" marB="0">
                    <a:lnL w="9525">
                      <a:solidFill>
                        <a:srgbClr val="999999"/>
                      </a:solidFill>
                      <a:prstDash val="solid"/>
                    </a:lnL>
                    <a:lnR w="9525">
                      <a:solidFill>
                        <a:srgbClr val="999999"/>
                      </a:solidFill>
                      <a:prstDash val="solid"/>
                    </a:lnR>
                    <a:lnT w="9525">
                      <a:solidFill>
                        <a:srgbClr val="999999"/>
                      </a:solidFill>
                      <a:prstDash val="solid"/>
                    </a:lnT>
                    <a:lnB w="9525">
                      <a:solidFill>
                        <a:srgbClr val="999999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666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1300" spc="75" dirty="0">
                          <a:latin typeface="Gill Sans MT"/>
                          <a:cs typeface="Gill Sans MT"/>
                        </a:rPr>
                        <a:t>40</a:t>
                      </a:r>
                      <a:endParaRPr sz="1300">
                        <a:latin typeface="Gill Sans MT"/>
                        <a:cs typeface="Gill Sans MT"/>
                      </a:endParaRPr>
                    </a:p>
                  </a:txBody>
                  <a:tcPr marL="0" marR="0" marT="12065" marB="0">
                    <a:lnL w="9525">
                      <a:solidFill>
                        <a:srgbClr val="999999"/>
                      </a:solidFill>
                      <a:prstDash val="solid"/>
                    </a:lnL>
                    <a:lnR w="9525">
                      <a:solidFill>
                        <a:srgbClr val="999999"/>
                      </a:solidFill>
                      <a:prstDash val="solid"/>
                    </a:lnR>
                    <a:lnT w="9525">
                      <a:solidFill>
                        <a:srgbClr val="999999"/>
                      </a:solidFill>
                      <a:prstDash val="solid"/>
                    </a:lnT>
                    <a:lnB w="9525">
                      <a:solidFill>
                        <a:srgbClr val="999999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1300" spc="114" dirty="0">
                          <a:latin typeface="Gill Sans MT"/>
                          <a:cs typeface="Gill Sans MT"/>
                        </a:rPr>
                        <a:t>PASS</a:t>
                      </a:r>
                      <a:endParaRPr sz="1300">
                        <a:latin typeface="Gill Sans MT"/>
                        <a:cs typeface="Gill Sans MT"/>
                      </a:endParaRPr>
                    </a:p>
                  </a:txBody>
                  <a:tcPr marL="0" marR="0" marT="12065" marB="0">
                    <a:lnL w="9525">
                      <a:solidFill>
                        <a:srgbClr val="999999"/>
                      </a:solidFill>
                      <a:prstDash val="solid"/>
                    </a:lnL>
                    <a:lnR w="9525">
                      <a:solidFill>
                        <a:srgbClr val="999999"/>
                      </a:solidFill>
                      <a:prstDash val="solid"/>
                    </a:lnR>
                    <a:lnT w="9525">
                      <a:solidFill>
                        <a:srgbClr val="999999"/>
                      </a:solidFill>
                      <a:prstDash val="solid"/>
                    </a:lnT>
                    <a:lnB w="9525">
                      <a:solidFill>
                        <a:srgbClr val="999999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666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1300" spc="75" dirty="0">
                          <a:latin typeface="Gill Sans MT"/>
                          <a:cs typeface="Gill Sans MT"/>
                        </a:rPr>
                        <a:t>48</a:t>
                      </a:r>
                      <a:endParaRPr sz="1300">
                        <a:latin typeface="Gill Sans MT"/>
                        <a:cs typeface="Gill Sans MT"/>
                      </a:endParaRPr>
                    </a:p>
                  </a:txBody>
                  <a:tcPr marL="0" marR="0" marT="12065" marB="0">
                    <a:lnL w="9525">
                      <a:solidFill>
                        <a:srgbClr val="999999"/>
                      </a:solidFill>
                      <a:prstDash val="solid"/>
                    </a:lnL>
                    <a:lnR w="9525">
                      <a:solidFill>
                        <a:srgbClr val="999999"/>
                      </a:solidFill>
                      <a:prstDash val="solid"/>
                    </a:lnR>
                    <a:lnT w="9525">
                      <a:solidFill>
                        <a:srgbClr val="999999"/>
                      </a:solidFill>
                      <a:prstDash val="solid"/>
                    </a:lnT>
                    <a:lnB w="9525">
                      <a:solidFill>
                        <a:srgbClr val="999999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1300" spc="114" dirty="0">
                          <a:latin typeface="Gill Sans MT"/>
                          <a:cs typeface="Gill Sans MT"/>
                        </a:rPr>
                        <a:t>PASS</a:t>
                      </a:r>
                      <a:endParaRPr sz="1300">
                        <a:latin typeface="Gill Sans MT"/>
                        <a:cs typeface="Gill Sans MT"/>
                      </a:endParaRPr>
                    </a:p>
                  </a:txBody>
                  <a:tcPr marL="0" marR="0" marT="12065" marB="0">
                    <a:lnL w="9525">
                      <a:solidFill>
                        <a:srgbClr val="999999"/>
                      </a:solidFill>
                      <a:prstDash val="solid"/>
                    </a:lnL>
                    <a:lnR w="9525">
                      <a:solidFill>
                        <a:srgbClr val="999999"/>
                      </a:solidFill>
                      <a:prstDash val="solid"/>
                    </a:lnR>
                    <a:lnT w="9525">
                      <a:solidFill>
                        <a:srgbClr val="999999"/>
                      </a:solidFill>
                      <a:prstDash val="solid"/>
                    </a:lnT>
                    <a:lnB w="9525">
                      <a:solidFill>
                        <a:srgbClr val="999999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53508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Activation Function (</a:t>
            </a:r>
            <a:r>
              <a:rPr lang="ko-KR" altLang="en-US" dirty="0" smtClean="0"/>
              <a:t>활성화 함수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504" y="1196752"/>
            <a:ext cx="9124950" cy="3714750"/>
          </a:xfrm>
          <a:prstGeom prst="rect">
            <a:avLst/>
          </a:prstGeom>
        </p:spPr>
      </p:pic>
      <p:sp>
        <p:nvSpPr>
          <p:cNvPr id="5" name="오른쪽 화살표 4"/>
          <p:cNvSpPr/>
          <p:nvPr/>
        </p:nvSpPr>
        <p:spPr bwMode="auto">
          <a:xfrm>
            <a:off x="4114875" y="2406055"/>
            <a:ext cx="1584176" cy="1296144"/>
          </a:xfrm>
          <a:prstGeom prst="rightArrow">
            <a:avLst/>
          </a:prstGeom>
          <a:noFill/>
          <a:ln>
            <a:solidFill>
              <a:srgbClr val="035AB9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rgbClr val="035AB9"/>
                </a:solidFill>
                <a:latin typeface="맑은 고딕" pitchFamily="50" charset="-127"/>
                <a:ea typeface="맑은 고딕" pitchFamily="50" charset="-127"/>
              </a:rPr>
              <a:t>Activation</a:t>
            </a:r>
          </a:p>
          <a:p>
            <a:pPr algn="ctr"/>
            <a:r>
              <a:rPr lang="en-US" altLang="ko-KR" sz="1600" b="1" dirty="0">
                <a:solidFill>
                  <a:srgbClr val="035AB9"/>
                </a:solidFill>
                <a:latin typeface="맑은 고딕" pitchFamily="50" charset="-127"/>
                <a:ea typeface="맑은 고딕" pitchFamily="50" charset="-127"/>
              </a:rPr>
              <a:t>Function</a:t>
            </a:r>
            <a:endParaRPr lang="ko-KR" altLang="en-US" sz="1600" b="1" dirty="0">
              <a:solidFill>
                <a:srgbClr val="035AB9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 bwMode="auto">
          <a:xfrm>
            <a:off x="848544" y="4916984"/>
            <a:ext cx="2816207" cy="710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4323" tIns="47169" rIns="94323" bIns="47169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latinLnBrk="0"/>
            <a:r>
              <a:rPr lang="ko-KR" altLang="en-US" sz="2000" kern="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입력값</a:t>
            </a:r>
            <a:r>
              <a:rPr lang="en-US" altLang="ko-KR" sz="2000" kern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(x) * </a:t>
            </a:r>
            <a:r>
              <a:rPr lang="ko-KR" altLang="en-US" sz="2000" kern="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가중차</a:t>
            </a:r>
            <a:r>
              <a:rPr lang="en-US" altLang="ko-KR" sz="2000" kern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(w)</a:t>
            </a:r>
            <a:r>
              <a:rPr lang="ko-KR" altLang="en-US" sz="2000" kern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의</a:t>
            </a:r>
            <a:endParaRPr lang="en-US" altLang="ko-KR" sz="2000" kern="0" dirty="0" smtClean="0">
              <a:solidFill>
                <a:schemeClr val="tx1">
                  <a:lumMod val="85000"/>
                  <a:lumOff val="15000"/>
                </a:scheme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algn="ctr" latinLnBrk="0"/>
            <a:r>
              <a:rPr lang="ko-KR" altLang="en-US" sz="2000" kern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합은 선형만 표현 가능</a:t>
            </a:r>
          </a:p>
        </p:txBody>
      </p:sp>
      <p:sp>
        <p:nvSpPr>
          <p:cNvPr id="7" name="TextBox 6"/>
          <p:cNvSpPr txBox="1"/>
          <p:nvPr/>
        </p:nvSpPr>
        <p:spPr bwMode="auto">
          <a:xfrm>
            <a:off x="6688789" y="4916984"/>
            <a:ext cx="2368970" cy="710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4323" tIns="47169" rIns="94323" bIns="47169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latinLnBrk="0"/>
            <a:r>
              <a:rPr lang="ko-KR" altLang="en-US" sz="2000" kern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활성</a:t>
            </a:r>
            <a:r>
              <a:rPr lang="ko-KR" altLang="en-US" sz="20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화</a:t>
            </a:r>
            <a:r>
              <a:rPr lang="ko-KR" altLang="en-US" sz="2000" kern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함수로</a:t>
            </a:r>
            <a:endParaRPr lang="en-US" altLang="ko-KR" sz="2000" kern="0" dirty="0" smtClean="0">
              <a:solidFill>
                <a:schemeClr val="tx1">
                  <a:lumMod val="85000"/>
                  <a:lumOff val="15000"/>
                </a:scheme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algn="ctr" latinLnBrk="0"/>
            <a:r>
              <a:rPr lang="ko-KR" altLang="en-US" sz="2000" kern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복잡한 </a:t>
            </a:r>
            <a:r>
              <a:rPr lang="ko-KR" altLang="en-US" sz="2000" kern="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패턴분석</a:t>
            </a:r>
            <a:r>
              <a:rPr lang="ko-KR" altLang="en-US" sz="2000" kern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가능</a:t>
            </a:r>
          </a:p>
        </p:txBody>
      </p:sp>
    </p:spTree>
    <p:extLst>
      <p:ext uri="{BB962C8B-B14F-4D97-AF65-F5344CB8AC3E}">
        <p14:creationId xmlns:p14="http://schemas.microsoft.com/office/powerpoint/2010/main" val="2846365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273050" y="116632"/>
            <a:ext cx="7992318" cy="372258"/>
          </a:xfrm>
        </p:spPr>
        <p:txBody>
          <a:bodyPr/>
          <a:lstStyle/>
          <a:p>
            <a:r>
              <a:rPr lang="en-US" altLang="ko-KR" dirty="0" smtClean="0"/>
              <a:t>Morgan – Movie Trailer</a:t>
            </a:r>
            <a:r>
              <a:rPr lang="ko-KR" altLang="en-US" dirty="0" smtClean="0"/>
              <a:t> </a:t>
            </a:r>
            <a:r>
              <a:rPr lang="en-US" altLang="ko-KR" dirty="0" smtClean="0"/>
              <a:t>by Watson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1424608" y="3053998"/>
            <a:ext cx="7200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>
                <a:hlinkClick r:id="rId2"/>
              </a:rPr>
              <a:t>https://</a:t>
            </a:r>
            <a:r>
              <a:rPr lang="ko-KR" altLang="en-US" sz="2400" dirty="0" smtClean="0">
                <a:hlinkClick r:id="rId2"/>
              </a:rPr>
              <a:t>www.youtube.com/watch?v=dvN9YVOlK0g</a:t>
            </a:r>
            <a:r>
              <a:rPr lang="ko-KR" altLang="en-US" sz="2400" dirty="0" smtClean="0"/>
              <a:t> 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540253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Perceptron: </a:t>
            </a:r>
            <a:r>
              <a:rPr lang="en-US" altLang="ko-KR" dirty="0" smtClean="0"/>
              <a:t>Feed Forward </a:t>
            </a:r>
            <a:r>
              <a:rPr lang="en-US" altLang="ko-KR" dirty="0"/>
              <a:t>(</a:t>
            </a:r>
            <a:r>
              <a:rPr lang="ko-KR" altLang="en-US" dirty="0"/>
              <a:t>신경망 연산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528" y="1556792"/>
            <a:ext cx="8670304" cy="388843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 bwMode="auto">
          <a:xfrm>
            <a:off x="1157908" y="3690262"/>
            <a:ext cx="3269704" cy="1341754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94323" tIns="47169" rIns="94323" bIns="47169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latinLnBrk="0">
              <a:lnSpc>
                <a:spcPct val="150000"/>
              </a:lnSpc>
            </a:pPr>
            <a:r>
              <a:rPr lang="ko-KR" altLang="en-US" b="1" i="1" kern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신경망의 패턴 표현력을 풍부하게 해주는</a:t>
            </a:r>
            <a:endParaRPr lang="en-US" altLang="ko-KR" b="1" i="1" kern="0" dirty="0" smtClean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  <a:p>
            <a:pPr algn="ctr" latinLnBrk="0">
              <a:lnSpc>
                <a:spcPct val="150000"/>
              </a:lnSpc>
            </a:pPr>
            <a:r>
              <a:rPr lang="en-US" altLang="ko-KR" b="1" i="1" kern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Activation Function(g)</a:t>
            </a:r>
          </a:p>
        </p:txBody>
      </p:sp>
      <p:sp>
        <p:nvSpPr>
          <p:cNvPr id="7" name="TextBox 6"/>
          <p:cNvSpPr txBox="1"/>
          <p:nvPr/>
        </p:nvSpPr>
        <p:spPr bwMode="auto">
          <a:xfrm>
            <a:off x="8150696" y="4127570"/>
            <a:ext cx="1216410" cy="7415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4323" tIns="47169" rIns="94323" bIns="47169" numCol="1" rtlCol="0" anchor="ctr" anchorCtr="0" compatLnSpc="1">
            <a:prstTxWarp prst="textNoShape">
              <a:avLst/>
            </a:prstTxWarp>
            <a:spAutoFit/>
          </a:bodyPr>
          <a:lstStyle/>
          <a:p>
            <a:pPr latinLnBrk="0"/>
            <a:r>
              <a:rPr lang="en-US" altLang="ko-KR" sz="1400" b="1" kern="0" dirty="0" smtClean="0">
                <a:solidFill>
                  <a:srgbClr val="035AB9"/>
                </a:solidFill>
                <a:latin typeface="+mn-ea"/>
              </a:rPr>
              <a:t>Activation</a:t>
            </a:r>
          </a:p>
          <a:p>
            <a:pPr latinLnBrk="0"/>
            <a:r>
              <a:rPr lang="en-US" altLang="ko-KR" sz="1400" b="1" kern="0" dirty="0" smtClean="0">
                <a:solidFill>
                  <a:srgbClr val="035AB9"/>
                </a:solidFill>
                <a:latin typeface="+mn-ea"/>
              </a:rPr>
              <a:t>Function</a:t>
            </a:r>
          </a:p>
          <a:p>
            <a:pPr latinLnBrk="0"/>
            <a:r>
              <a:rPr lang="en-US" altLang="ko-KR" sz="1400" b="1" kern="0" dirty="0" smtClean="0">
                <a:solidFill>
                  <a:srgbClr val="035AB9"/>
                </a:solidFill>
                <a:latin typeface="+mn-ea"/>
              </a:rPr>
              <a:t>(</a:t>
            </a:r>
            <a:r>
              <a:rPr lang="ko-KR" altLang="en-US" sz="1400" b="1" kern="0" dirty="0" err="1" smtClean="0">
                <a:solidFill>
                  <a:srgbClr val="035AB9"/>
                </a:solidFill>
                <a:latin typeface="+mn-ea"/>
              </a:rPr>
              <a:t>활성화함수</a:t>
            </a:r>
            <a:r>
              <a:rPr lang="en-US" altLang="ko-KR" sz="1400" b="1" kern="0" dirty="0" smtClean="0">
                <a:solidFill>
                  <a:srgbClr val="035AB9"/>
                </a:solidFill>
                <a:latin typeface="+mn-ea"/>
              </a:rPr>
              <a:t>)</a:t>
            </a:r>
            <a:endParaRPr lang="ko-KR" altLang="en-US" sz="1400" b="1" kern="0" dirty="0" smtClean="0">
              <a:solidFill>
                <a:srgbClr val="035AB9"/>
              </a:solidFill>
              <a:latin typeface="+mn-ea"/>
            </a:endParaRPr>
          </a:p>
        </p:txBody>
      </p:sp>
      <p:cxnSp>
        <p:nvCxnSpPr>
          <p:cNvPr id="9" name="직선 화살표 연결선 8"/>
          <p:cNvCxnSpPr>
            <a:stCxn id="7" idx="0"/>
          </p:cNvCxnSpPr>
          <p:nvPr/>
        </p:nvCxnSpPr>
        <p:spPr bwMode="auto">
          <a:xfrm flipH="1" flipV="1">
            <a:off x="8510738" y="3879216"/>
            <a:ext cx="248163" cy="24835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1112530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Sigmoid</a:t>
            </a:r>
            <a:endParaRPr lang="ko-KR" altLang="en-US" dirty="0"/>
          </a:p>
        </p:txBody>
      </p:sp>
      <p:sp>
        <p:nvSpPr>
          <p:cNvPr id="9" name="object 4"/>
          <p:cNvSpPr/>
          <p:nvPr/>
        </p:nvSpPr>
        <p:spPr>
          <a:xfrm>
            <a:off x="5169024" y="1988840"/>
            <a:ext cx="3905724" cy="29952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5"/>
          <p:cNvSpPr/>
          <p:nvPr/>
        </p:nvSpPr>
        <p:spPr>
          <a:xfrm>
            <a:off x="5169024" y="1988840"/>
            <a:ext cx="1588924" cy="59247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6"/>
          <p:cNvSpPr txBox="1"/>
          <p:nvPr/>
        </p:nvSpPr>
        <p:spPr>
          <a:xfrm>
            <a:off x="612070" y="2308502"/>
            <a:ext cx="4248785" cy="199961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63855" marR="538480" indent="-351790">
              <a:lnSpc>
                <a:spcPct val="148400"/>
              </a:lnSpc>
              <a:spcBef>
                <a:spcPts val="100"/>
              </a:spcBef>
              <a:buFont typeface="Arial"/>
              <a:buChar char="●"/>
              <a:tabLst>
                <a:tab pos="363855" algn="l"/>
                <a:tab pos="364490" algn="l"/>
              </a:tabLst>
            </a:pPr>
            <a:r>
              <a:rPr sz="1600" spc="5" dirty="0">
                <a:latin typeface="Gill Sans MT"/>
                <a:cs typeface="Gill Sans MT"/>
              </a:rPr>
              <a:t>H(x)</a:t>
            </a:r>
            <a:r>
              <a:rPr sz="1600" spc="-65" dirty="0">
                <a:latin typeface="Gill Sans MT"/>
                <a:cs typeface="Gill Sans MT"/>
              </a:rPr>
              <a:t> </a:t>
            </a:r>
            <a:r>
              <a:rPr sz="1600" dirty="0">
                <a:latin typeface="Gulim"/>
                <a:cs typeface="Gulim"/>
              </a:rPr>
              <a:t>결과값을</a:t>
            </a:r>
            <a:r>
              <a:rPr sz="1600" spc="-254" dirty="0">
                <a:latin typeface="Gulim"/>
                <a:cs typeface="Gulim"/>
              </a:rPr>
              <a:t> </a:t>
            </a:r>
            <a:r>
              <a:rPr sz="1600" spc="105" dirty="0">
                <a:latin typeface="Gill Sans MT"/>
                <a:cs typeface="Gill Sans MT"/>
              </a:rPr>
              <a:t>Sigmoid</a:t>
            </a:r>
            <a:r>
              <a:rPr sz="1600" spc="-65" dirty="0">
                <a:latin typeface="Gill Sans MT"/>
                <a:cs typeface="Gill Sans MT"/>
              </a:rPr>
              <a:t> </a:t>
            </a:r>
            <a:r>
              <a:rPr sz="1600" dirty="0">
                <a:latin typeface="Gulim"/>
                <a:cs typeface="Gulim"/>
              </a:rPr>
              <a:t>함수에</a:t>
            </a:r>
            <a:r>
              <a:rPr sz="1600" spc="-229" dirty="0">
                <a:latin typeface="Gulim"/>
                <a:cs typeface="Gulim"/>
              </a:rPr>
              <a:t> </a:t>
            </a:r>
            <a:r>
              <a:rPr sz="1600" dirty="0">
                <a:latin typeface="Gulim"/>
                <a:cs typeface="Gulim"/>
              </a:rPr>
              <a:t>넣으면  알아서</a:t>
            </a:r>
            <a:r>
              <a:rPr sz="1600" spc="-225" dirty="0">
                <a:latin typeface="Gulim"/>
                <a:cs typeface="Gulim"/>
              </a:rPr>
              <a:t> </a:t>
            </a:r>
            <a:r>
              <a:rPr sz="1600" spc="95" dirty="0">
                <a:latin typeface="Gill Sans MT"/>
                <a:cs typeface="Gill Sans MT"/>
              </a:rPr>
              <a:t>0</a:t>
            </a:r>
            <a:r>
              <a:rPr sz="1600" spc="-60" dirty="0">
                <a:latin typeface="Gill Sans MT"/>
                <a:cs typeface="Gill Sans MT"/>
              </a:rPr>
              <a:t> </a:t>
            </a:r>
            <a:r>
              <a:rPr sz="1600" spc="155" dirty="0">
                <a:latin typeface="Gill Sans MT"/>
                <a:cs typeface="Gill Sans MT"/>
              </a:rPr>
              <a:t>~</a:t>
            </a:r>
            <a:r>
              <a:rPr sz="1600" spc="-55" dirty="0">
                <a:latin typeface="Gill Sans MT"/>
                <a:cs typeface="Gill Sans MT"/>
              </a:rPr>
              <a:t> </a:t>
            </a:r>
            <a:r>
              <a:rPr sz="1600" spc="95" dirty="0">
                <a:latin typeface="Gill Sans MT"/>
                <a:cs typeface="Gill Sans MT"/>
              </a:rPr>
              <a:t>1</a:t>
            </a:r>
            <a:r>
              <a:rPr sz="1600" spc="-50" dirty="0">
                <a:latin typeface="Gill Sans MT"/>
                <a:cs typeface="Gill Sans MT"/>
              </a:rPr>
              <a:t> </a:t>
            </a:r>
            <a:r>
              <a:rPr sz="1600" dirty="0">
                <a:latin typeface="Gulim"/>
                <a:cs typeface="Gulim"/>
              </a:rPr>
              <a:t>사이</a:t>
            </a:r>
            <a:r>
              <a:rPr sz="1600" spc="-195" dirty="0">
                <a:latin typeface="Gulim"/>
                <a:cs typeface="Gulim"/>
              </a:rPr>
              <a:t> </a:t>
            </a:r>
            <a:r>
              <a:rPr sz="1600" dirty="0">
                <a:latin typeface="Gulim"/>
                <a:cs typeface="Gulim"/>
              </a:rPr>
              <a:t>값이</a:t>
            </a:r>
            <a:r>
              <a:rPr sz="1600" spc="-195" dirty="0">
                <a:latin typeface="Gulim"/>
                <a:cs typeface="Gulim"/>
              </a:rPr>
              <a:t> </a:t>
            </a:r>
            <a:r>
              <a:rPr sz="1600" dirty="0">
                <a:latin typeface="Gulim"/>
                <a:cs typeface="Gulim"/>
              </a:rPr>
              <a:t>샤샥</a:t>
            </a:r>
            <a:r>
              <a:rPr sz="1600" spc="-200" dirty="0">
                <a:latin typeface="Gulim"/>
                <a:cs typeface="Gulim"/>
              </a:rPr>
              <a:t> </a:t>
            </a:r>
            <a:r>
              <a:rPr sz="1600" dirty="0">
                <a:latin typeface="Gulim"/>
                <a:cs typeface="Gulim"/>
              </a:rPr>
              <a:t>리턴</a:t>
            </a:r>
            <a:endParaRPr sz="1600">
              <a:latin typeface="Gulim"/>
              <a:cs typeface="Gulim"/>
            </a:endParaRPr>
          </a:p>
          <a:p>
            <a:pPr marL="363855" marR="5080" indent="-351790">
              <a:lnSpc>
                <a:spcPct val="148400"/>
              </a:lnSpc>
              <a:spcBef>
                <a:spcPts val="1295"/>
              </a:spcBef>
              <a:buFont typeface="Arial"/>
              <a:buChar char="●"/>
              <a:tabLst>
                <a:tab pos="363855" algn="l"/>
                <a:tab pos="364490" algn="l"/>
              </a:tabLst>
            </a:pPr>
            <a:r>
              <a:rPr sz="1600" spc="55" dirty="0">
                <a:latin typeface="Gill Sans MT"/>
                <a:cs typeface="Gill Sans MT"/>
              </a:rPr>
              <a:t>Linear</a:t>
            </a:r>
            <a:r>
              <a:rPr sz="1600" spc="-60" dirty="0">
                <a:latin typeface="Gill Sans MT"/>
                <a:cs typeface="Gill Sans MT"/>
              </a:rPr>
              <a:t> </a:t>
            </a:r>
            <a:r>
              <a:rPr sz="1600" spc="80" dirty="0">
                <a:latin typeface="Gill Sans MT"/>
                <a:cs typeface="Gill Sans MT"/>
              </a:rPr>
              <a:t>Regression</a:t>
            </a:r>
            <a:r>
              <a:rPr sz="1600" spc="-40" dirty="0">
                <a:latin typeface="Gill Sans MT"/>
                <a:cs typeface="Gill Sans MT"/>
              </a:rPr>
              <a:t> </a:t>
            </a:r>
            <a:r>
              <a:rPr sz="1600" dirty="0">
                <a:latin typeface="Gulim"/>
                <a:cs typeface="Gulim"/>
              </a:rPr>
              <a:t>에서</a:t>
            </a:r>
            <a:r>
              <a:rPr sz="1600" spc="-195" dirty="0">
                <a:latin typeface="Gulim"/>
                <a:cs typeface="Gulim"/>
              </a:rPr>
              <a:t> </a:t>
            </a:r>
            <a:r>
              <a:rPr sz="1600" dirty="0">
                <a:latin typeface="Gulim"/>
                <a:cs typeface="Gulim"/>
              </a:rPr>
              <a:t>사용했던</a:t>
            </a:r>
            <a:r>
              <a:rPr sz="1600" spc="-245" dirty="0">
                <a:latin typeface="Gulim"/>
                <a:cs typeface="Gulim"/>
              </a:rPr>
              <a:t> </a:t>
            </a:r>
            <a:r>
              <a:rPr sz="1600" spc="5" dirty="0">
                <a:latin typeface="Gill Sans MT"/>
                <a:cs typeface="Gill Sans MT"/>
              </a:rPr>
              <a:t>H(x)</a:t>
            </a:r>
            <a:r>
              <a:rPr sz="1600" spc="-65" dirty="0">
                <a:latin typeface="Gill Sans MT"/>
                <a:cs typeface="Gill Sans MT"/>
              </a:rPr>
              <a:t> </a:t>
            </a:r>
            <a:r>
              <a:rPr sz="1600" spc="-60" dirty="0">
                <a:latin typeface="Gill Sans MT"/>
                <a:cs typeface="Gill Sans MT"/>
              </a:rPr>
              <a:t>= </a:t>
            </a:r>
            <a:r>
              <a:rPr sz="1600" spc="-195" dirty="0">
                <a:latin typeface="Gill Sans MT"/>
                <a:cs typeface="Gill Sans MT"/>
              </a:rPr>
              <a:t>WX  </a:t>
            </a:r>
            <a:r>
              <a:rPr sz="1600" dirty="0">
                <a:latin typeface="Gulim"/>
                <a:cs typeface="Gulim"/>
              </a:rPr>
              <a:t>를 그대로 유지하고 </a:t>
            </a:r>
            <a:r>
              <a:rPr sz="1600" spc="5" dirty="0">
                <a:latin typeface="Gill Sans MT"/>
                <a:cs typeface="Gill Sans MT"/>
              </a:rPr>
              <a:t>H(x) </a:t>
            </a:r>
            <a:r>
              <a:rPr sz="1600" dirty="0">
                <a:latin typeface="Gulim"/>
                <a:cs typeface="Gulim"/>
              </a:rPr>
              <a:t>의 결과 값을  </a:t>
            </a:r>
            <a:r>
              <a:rPr sz="1600" spc="105" dirty="0">
                <a:latin typeface="Gill Sans MT"/>
                <a:cs typeface="Gill Sans MT"/>
              </a:rPr>
              <a:t>Sigmoid</a:t>
            </a:r>
            <a:r>
              <a:rPr sz="1600" spc="-60" dirty="0">
                <a:latin typeface="Gill Sans MT"/>
                <a:cs typeface="Gill Sans MT"/>
              </a:rPr>
              <a:t> </a:t>
            </a:r>
            <a:r>
              <a:rPr sz="1600" spc="95" dirty="0">
                <a:latin typeface="Gill Sans MT"/>
                <a:cs typeface="Gill Sans MT"/>
              </a:rPr>
              <a:t>g(z)</a:t>
            </a:r>
            <a:r>
              <a:rPr sz="1600" spc="-45" dirty="0">
                <a:latin typeface="Gill Sans MT"/>
                <a:cs typeface="Gill Sans MT"/>
              </a:rPr>
              <a:t> </a:t>
            </a:r>
            <a:r>
              <a:rPr sz="1600" dirty="0">
                <a:latin typeface="Gulim"/>
                <a:cs typeface="Gulim"/>
              </a:rPr>
              <a:t>로</a:t>
            </a:r>
            <a:r>
              <a:rPr sz="1600" spc="-165" dirty="0">
                <a:latin typeface="Gulim"/>
                <a:cs typeface="Gulim"/>
              </a:rPr>
              <a:t> </a:t>
            </a:r>
            <a:r>
              <a:rPr sz="1600" dirty="0">
                <a:latin typeface="Gulim"/>
                <a:cs typeface="Gulim"/>
              </a:rPr>
              <a:t>변환</a:t>
            </a:r>
            <a:endParaRPr sz="1600">
              <a:latin typeface="Gulim"/>
              <a:cs typeface="Gulim"/>
            </a:endParaRPr>
          </a:p>
        </p:txBody>
      </p:sp>
    </p:spTree>
    <p:extLst>
      <p:ext uri="{BB962C8B-B14F-4D97-AF65-F5344CB8AC3E}">
        <p14:creationId xmlns:p14="http://schemas.microsoft.com/office/powerpoint/2010/main" val="1794014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Perceptron: </a:t>
            </a:r>
            <a:r>
              <a:rPr lang="en-US" altLang="ko-KR" dirty="0" smtClean="0"/>
              <a:t>Feed Forward </a:t>
            </a:r>
            <a:r>
              <a:rPr lang="en-US" altLang="ko-KR" dirty="0"/>
              <a:t>(</a:t>
            </a:r>
            <a:r>
              <a:rPr lang="ko-KR" altLang="en-US" dirty="0"/>
              <a:t>신경망 연산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664" y="1469572"/>
            <a:ext cx="8511800" cy="381734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 bwMode="auto">
          <a:xfrm>
            <a:off x="776536" y="4005064"/>
            <a:ext cx="3744416" cy="926256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94323" tIns="47169" rIns="94323" bIns="47169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latinLnBrk="0">
              <a:lnSpc>
                <a:spcPct val="150000"/>
              </a:lnSpc>
            </a:pPr>
            <a:r>
              <a:rPr lang="ko-KR" altLang="en-US" b="1" i="1" kern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수식을 좀 더</a:t>
            </a:r>
            <a:endParaRPr lang="en-US" altLang="ko-KR" b="1" i="1" kern="0" dirty="0" smtClean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  <a:p>
            <a:pPr algn="ctr" latinLnBrk="0">
              <a:lnSpc>
                <a:spcPct val="150000"/>
              </a:lnSpc>
            </a:pPr>
            <a:r>
              <a:rPr lang="ko-KR" altLang="en-US" b="1" i="1" kern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간단하게 표현해 봅시다</a:t>
            </a:r>
            <a:endParaRPr lang="en-US" altLang="ko-KR" b="1" i="1" kern="0" dirty="0" smtClean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515984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Perceptron: </a:t>
            </a:r>
            <a:r>
              <a:rPr lang="en-US" altLang="ko-KR" dirty="0" smtClean="0"/>
              <a:t>Feed Forward </a:t>
            </a:r>
            <a:r>
              <a:rPr lang="en-US" altLang="ko-KR" dirty="0"/>
              <a:t>(</a:t>
            </a:r>
            <a:r>
              <a:rPr lang="ko-KR" altLang="en-US" dirty="0"/>
              <a:t>신경망 연산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280" y="1335628"/>
            <a:ext cx="8615192" cy="400010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 bwMode="auto">
          <a:xfrm>
            <a:off x="776536" y="4482350"/>
            <a:ext cx="3744416" cy="510758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94323" tIns="47169" rIns="94323" bIns="47169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latinLnBrk="0">
              <a:lnSpc>
                <a:spcPct val="150000"/>
              </a:lnSpc>
            </a:pPr>
            <a:r>
              <a:rPr lang="en-US" altLang="ko-KR" b="1" i="1" kern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Matrix(2</a:t>
            </a:r>
            <a:r>
              <a:rPr lang="ko-KR" altLang="en-US" b="1" i="1" kern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차원 배열</a:t>
            </a:r>
            <a:r>
              <a:rPr lang="en-US" altLang="ko-KR" b="1" i="1" kern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)</a:t>
            </a:r>
            <a:r>
              <a:rPr lang="ko-KR" altLang="en-US" b="1" i="1" kern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로 표현</a:t>
            </a:r>
            <a:endParaRPr lang="en-US" altLang="ko-KR" b="1" i="1" kern="0" dirty="0" smtClean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05047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Perceptron: </a:t>
            </a:r>
            <a:r>
              <a:rPr lang="ko-KR" altLang="en-US" dirty="0" smtClean="0"/>
              <a:t>실제로 계산해 볼까요</a:t>
            </a:r>
            <a:r>
              <a:rPr lang="en-US" altLang="ko-KR" dirty="0" smtClean="0"/>
              <a:t>? - </a:t>
            </a:r>
            <a:r>
              <a:rPr lang="ko-KR" altLang="en-US" dirty="0" smtClean="0"/>
              <a:t>계산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520" y="1438760"/>
            <a:ext cx="8496944" cy="3718432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1805706" y="2014824"/>
            <a:ext cx="1347094" cy="2851744"/>
            <a:chOff x="1877714" y="1988840"/>
            <a:chExt cx="1347094" cy="2851744"/>
          </a:xfrm>
        </p:grpSpPr>
        <p:sp>
          <p:nvSpPr>
            <p:cNvPr id="2" name="TextBox 1"/>
            <p:cNvSpPr txBox="1"/>
            <p:nvPr/>
          </p:nvSpPr>
          <p:spPr bwMode="auto">
            <a:xfrm>
              <a:off x="1877714" y="2868956"/>
              <a:ext cx="915046" cy="4030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94323" tIns="47169" rIns="94323" bIns="47169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latinLnBrk="0"/>
              <a:r>
                <a:rPr lang="en-US" altLang="ko-KR" sz="2000" b="1" kern="0" dirty="0" smtClean="0">
                  <a:solidFill>
                    <a:srgbClr val="00B0F0"/>
                  </a:solidFill>
                  <a:latin typeface="+mn-ea"/>
                </a:rPr>
                <a:t>X * W</a:t>
              </a:r>
              <a:endParaRPr lang="ko-KR" altLang="en-US" sz="2000" b="1" kern="0" dirty="0" smtClean="0">
                <a:solidFill>
                  <a:srgbClr val="00B0F0"/>
                </a:solidFill>
                <a:latin typeface="+mn-ea"/>
              </a:endParaRPr>
            </a:p>
          </p:txBody>
        </p:sp>
        <p:sp>
          <p:nvSpPr>
            <p:cNvPr id="5" name="TextBox 4"/>
            <p:cNvSpPr txBox="1"/>
            <p:nvPr/>
          </p:nvSpPr>
          <p:spPr bwMode="auto">
            <a:xfrm>
              <a:off x="2225947" y="4437548"/>
              <a:ext cx="350789" cy="4030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94323" tIns="47169" rIns="94323" bIns="47169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latinLnBrk="0"/>
              <a:r>
                <a:rPr lang="en-US" altLang="ko-KR" sz="2000" b="1" kern="0" dirty="0" smtClean="0">
                  <a:solidFill>
                    <a:srgbClr val="00B0F0"/>
                  </a:solidFill>
                  <a:latin typeface="+mn-ea"/>
                </a:rPr>
                <a:t>b</a:t>
              </a:r>
              <a:endParaRPr lang="ko-KR" altLang="en-US" sz="2000" b="1" kern="0" dirty="0" smtClean="0">
                <a:solidFill>
                  <a:srgbClr val="00B0F0"/>
                </a:solidFill>
                <a:latin typeface="+mn-ea"/>
              </a:endParaRPr>
            </a:p>
          </p:txBody>
        </p:sp>
        <p:sp>
          <p:nvSpPr>
            <p:cNvPr id="6" name="왼쪽 중괄호 5"/>
            <p:cNvSpPr/>
            <p:nvPr/>
          </p:nvSpPr>
          <p:spPr bwMode="auto">
            <a:xfrm>
              <a:off x="2843425" y="1988840"/>
              <a:ext cx="216024" cy="2088232"/>
            </a:xfrm>
            <a:prstGeom prst="leftBrace">
              <a:avLst/>
            </a:prstGeom>
            <a:noFill/>
            <a:ln w="9525" cap="flat" cmpd="sng" algn="ctr">
              <a:solidFill>
                <a:srgbClr val="035AB9"/>
              </a:solidFill>
              <a:prstDash val="solid"/>
              <a:round/>
              <a:headEnd type="none" w="med" len="med"/>
              <a:tailEnd type="non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</a:endParaRPr>
            </a:p>
          </p:txBody>
        </p:sp>
        <p:cxnSp>
          <p:nvCxnSpPr>
            <p:cNvPr id="8" name="직선 화살표 연결선 7"/>
            <p:cNvCxnSpPr/>
            <p:nvPr/>
          </p:nvCxnSpPr>
          <p:spPr bwMode="auto">
            <a:xfrm>
              <a:off x="2576736" y="4639066"/>
              <a:ext cx="648072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035AB9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sp>
        <p:nvSpPr>
          <p:cNvPr id="10" name="TextBox 9"/>
          <p:cNvSpPr txBox="1"/>
          <p:nvPr/>
        </p:nvSpPr>
        <p:spPr bwMode="auto">
          <a:xfrm>
            <a:off x="7185248" y="2894940"/>
            <a:ext cx="560782" cy="4030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4323" tIns="47169" rIns="94323" bIns="47169" numCol="1" rtlCol="0" anchor="ctr" anchorCtr="0" compatLnSpc="1">
            <a:prstTxWarp prst="textNoShape">
              <a:avLst/>
            </a:prstTxWarp>
            <a:spAutoFit/>
          </a:bodyPr>
          <a:lstStyle/>
          <a:p>
            <a:pPr latinLnBrk="0"/>
            <a:r>
              <a:rPr lang="en-US" altLang="ko-KR" sz="2000" b="1" kern="0" dirty="0" smtClean="0">
                <a:solidFill>
                  <a:srgbClr val="00B0F0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3.2</a:t>
            </a:r>
            <a:endParaRPr lang="ko-KR" altLang="en-US" sz="2000" b="1" kern="0" dirty="0" smtClean="0">
              <a:solidFill>
                <a:srgbClr val="00B0F0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37759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273050" y="116632"/>
            <a:ext cx="5760070" cy="372258"/>
          </a:xfrm>
        </p:spPr>
        <p:txBody>
          <a:bodyPr/>
          <a:lstStyle/>
          <a:p>
            <a:r>
              <a:rPr lang="en-US" altLang="ko-KR" dirty="0" smtClean="0"/>
              <a:t>Perceptron: </a:t>
            </a:r>
            <a:r>
              <a:rPr lang="ko-KR" altLang="en-US" dirty="0" smtClean="0"/>
              <a:t>실제로 계산해 볼까요</a:t>
            </a:r>
            <a:r>
              <a:rPr lang="en-US" altLang="ko-KR" dirty="0" smtClean="0"/>
              <a:t>? – </a:t>
            </a:r>
            <a:r>
              <a:rPr lang="ko-KR" altLang="en-US" dirty="0" smtClean="0"/>
              <a:t>활성화 함수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528" y="1486780"/>
            <a:ext cx="8431825" cy="375778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 bwMode="auto">
          <a:xfrm>
            <a:off x="3030890" y="2004200"/>
            <a:ext cx="891001" cy="3107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4323" tIns="47169" rIns="94323" bIns="47169" numCol="1" rtlCol="0" anchor="ctr" anchorCtr="0" compatLnSpc="1">
            <a:prstTxWarp prst="textNoShape">
              <a:avLst/>
            </a:prstTxWarp>
            <a:spAutoFit/>
          </a:bodyPr>
          <a:lstStyle/>
          <a:p>
            <a:pPr latinLnBrk="0"/>
            <a:r>
              <a:rPr lang="en-US" altLang="ko-KR" sz="1400" b="1" i="1" kern="0" dirty="0" smtClean="0">
                <a:solidFill>
                  <a:srgbClr val="035AB9"/>
                </a:solidFill>
                <a:latin typeface="+mn-ea"/>
              </a:rPr>
              <a:t>Sigmoid</a:t>
            </a:r>
            <a:endParaRPr lang="ko-KR" altLang="en-US" sz="1400" b="1" i="1" kern="0" dirty="0" smtClean="0">
              <a:solidFill>
                <a:srgbClr val="035AB9"/>
              </a:solidFill>
              <a:latin typeface="+mn-ea"/>
            </a:endParaRPr>
          </a:p>
        </p:txBody>
      </p:sp>
      <p:cxnSp>
        <p:nvCxnSpPr>
          <p:cNvPr id="7" name="직선 화살표 연결선 6"/>
          <p:cNvCxnSpPr/>
          <p:nvPr/>
        </p:nvCxnSpPr>
        <p:spPr bwMode="auto">
          <a:xfrm flipH="1" flipV="1">
            <a:off x="3159689" y="1860184"/>
            <a:ext cx="72008" cy="14401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grpSp>
        <p:nvGrpSpPr>
          <p:cNvPr id="15" name="그룹 14"/>
          <p:cNvGrpSpPr/>
          <p:nvPr/>
        </p:nvGrpSpPr>
        <p:grpSpPr>
          <a:xfrm>
            <a:off x="1143465" y="3423589"/>
            <a:ext cx="8431825" cy="2165651"/>
            <a:chOff x="1136576" y="3480237"/>
            <a:chExt cx="8431825" cy="2165651"/>
          </a:xfrm>
        </p:grpSpPr>
        <p:grpSp>
          <p:nvGrpSpPr>
            <p:cNvPr id="13" name="그룹 12"/>
            <p:cNvGrpSpPr/>
            <p:nvPr/>
          </p:nvGrpSpPr>
          <p:grpSpPr>
            <a:xfrm>
              <a:off x="1136576" y="3480237"/>
              <a:ext cx="3096344" cy="2165651"/>
              <a:chOff x="1136576" y="3480237"/>
              <a:chExt cx="3096344" cy="2165651"/>
            </a:xfrm>
          </p:grpSpPr>
          <p:pic>
            <p:nvPicPr>
              <p:cNvPr id="8" name="그림 7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36576" y="3480237"/>
                <a:ext cx="3096344" cy="2165651"/>
              </a:xfrm>
              <a:prstGeom prst="rect">
                <a:avLst/>
              </a:prstGeom>
            </p:spPr>
          </p:pic>
          <p:cxnSp>
            <p:nvCxnSpPr>
              <p:cNvPr id="10" name="직선 연결선 9"/>
              <p:cNvCxnSpPr/>
              <p:nvPr/>
            </p:nvCxnSpPr>
            <p:spPr bwMode="auto">
              <a:xfrm>
                <a:off x="2684748" y="3717032"/>
                <a:ext cx="684076" cy="0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sm" len="med"/>
              </a:ln>
              <a:effectLst/>
            </p:spPr>
          </p:cxnSp>
        </p:grpSp>
        <p:sp>
          <p:nvSpPr>
            <p:cNvPr id="14" name="TextBox 13"/>
            <p:cNvSpPr txBox="1"/>
            <p:nvPr/>
          </p:nvSpPr>
          <p:spPr bwMode="auto">
            <a:xfrm>
              <a:off x="6928524" y="3933056"/>
              <a:ext cx="2639877" cy="5261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94323" tIns="47169" rIns="94323" bIns="47169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r" latinLnBrk="0"/>
              <a:r>
                <a:rPr lang="en-US" altLang="ko-KR" sz="1400" b="1" kern="0" dirty="0" smtClean="0">
                  <a:solidFill>
                    <a:srgbClr val="035AB9"/>
                  </a:solidFill>
                  <a:latin typeface="+mn-ea"/>
                </a:rPr>
                <a:t>※ ‘0.96’</a:t>
              </a:r>
              <a:r>
                <a:rPr lang="ko-KR" altLang="en-US" sz="1400" b="1" kern="0" dirty="0" smtClean="0">
                  <a:solidFill>
                    <a:srgbClr val="035AB9"/>
                  </a:solidFill>
                  <a:latin typeface="+mn-ea"/>
                </a:rPr>
                <a:t>은 다음 </a:t>
              </a:r>
              <a:r>
                <a:rPr lang="en-US" altLang="ko-KR" sz="1400" b="1" kern="0" dirty="0" smtClean="0">
                  <a:solidFill>
                    <a:srgbClr val="035AB9"/>
                  </a:solidFill>
                  <a:latin typeface="+mn-ea"/>
                </a:rPr>
                <a:t>Perceptron</a:t>
              </a:r>
              <a:r>
                <a:rPr lang="ko-KR" altLang="en-US" sz="1400" b="1" kern="0" dirty="0" smtClean="0">
                  <a:solidFill>
                    <a:srgbClr val="035AB9"/>
                  </a:solidFill>
                  <a:latin typeface="+mn-ea"/>
                </a:rPr>
                <a:t>의</a:t>
              </a:r>
              <a:endParaRPr lang="en-US" altLang="ko-KR" sz="1400" b="1" kern="0" dirty="0" smtClean="0">
                <a:solidFill>
                  <a:srgbClr val="035AB9"/>
                </a:solidFill>
                <a:latin typeface="+mn-ea"/>
              </a:endParaRPr>
            </a:p>
            <a:p>
              <a:pPr algn="r" latinLnBrk="0"/>
              <a:r>
                <a:rPr lang="en-US" altLang="ko-KR" sz="1400" b="1" kern="0" dirty="0" smtClean="0">
                  <a:solidFill>
                    <a:srgbClr val="035AB9"/>
                  </a:solidFill>
                  <a:latin typeface="+mn-ea"/>
                </a:rPr>
                <a:t>Input</a:t>
              </a:r>
              <a:r>
                <a:rPr lang="ko-KR" altLang="en-US" sz="1400" b="1" kern="0" dirty="0" smtClean="0">
                  <a:solidFill>
                    <a:srgbClr val="035AB9"/>
                  </a:solidFill>
                  <a:latin typeface="+mn-ea"/>
                </a:rPr>
                <a:t>으로 사용됨</a:t>
              </a:r>
            </a:p>
          </p:txBody>
        </p:sp>
      </p:grpSp>
      <p:sp>
        <p:nvSpPr>
          <p:cNvPr id="16" name="TextBox 15"/>
          <p:cNvSpPr txBox="1"/>
          <p:nvPr/>
        </p:nvSpPr>
        <p:spPr bwMode="auto">
          <a:xfrm>
            <a:off x="9017737" y="3106819"/>
            <a:ext cx="588033" cy="279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4323" tIns="47169" rIns="94323" bIns="47169" numCol="1" rtlCol="0" anchor="ctr" anchorCtr="0" compatLnSpc="1">
            <a:prstTxWarp prst="textNoShape">
              <a:avLst/>
            </a:prstTxWarp>
            <a:spAutoFit/>
          </a:bodyPr>
          <a:lstStyle/>
          <a:p>
            <a:pPr latinLnBrk="0"/>
            <a:r>
              <a:rPr lang="en-US" altLang="ko-KR" sz="1200" b="1" kern="0" dirty="0" smtClean="0">
                <a:solidFill>
                  <a:srgbClr val="00B0F0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=0.96</a:t>
            </a:r>
            <a:endParaRPr lang="ko-KR" altLang="en-US" sz="1200" b="1" kern="0" dirty="0" smtClean="0">
              <a:solidFill>
                <a:srgbClr val="00B0F0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37714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273050" y="116632"/>
            <a:ext cx="5760070" cy="372258"/>
          </a:xfrm>
        </p:spPr>
        <p:txBody>
          <a:bodyPr/>
          <a:lstStyle/>
          <a:p>
            <a:r>
              <a:rPr lang="en-US" altLang="ko-KR" smtClean="0"/>
              <a:t>Logistic Regression - CostFunction</a:t>
            </a:r>
            <a:endParaRPr lang="ko-KR" altLang="en-US" dirty="0"/>
          </a:p>
        </p:txBody>
      </p:sp>
      <p:sp>
        <p:nvSpPr>
          <p:cNvPr id="12" name="object 4"/>
          <p:cNvSpPr/>
          <p:nvPr/>
        </p:nvSpPr>
        <p:spPr>
          <a:xfrm>
            <a:off x="2437359" y="3213193"/>
            <a:ext cx="4722125" cy="10493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5"/>
          <p:cNvSpPr txBox="1"/>
          <p:nvPr/>
        </p:nvSpPr>
        <p:spPr>
          <a:xfrm>
            <a:off x="1280592" y="2132856"/>
            <a:ext cx="6882130" cy="7493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63855" marR="5080" indent="-351790">
              <a:lnSpc>
                <a:spcPct val="148400"/>
              </a:lnSpc>
              <a:spcBef>
                <a:spcPts val="100"/>
              </a:spcBef>
              <a:buChar char="●"/>
              <a:tabLst>
                <a:tab pos="363855" algn="l"/>
                <a:tab pos="364490" algn="l"/>
              </a:tabLst>
            </a:pPr>
            <a:r>
              <a:rPr sz="1600" spc="-5" dirty="0">
                <a:latin typeface="Arial"/>
                <a:cs typeface="Arial"/>
              </a:rPr>
              <a:t>Cost</a:t>
            </a:r>
            <a:r>
              <a:rPr sz="1600" spc="425" dirty="0">
                <a:latin typeface="Arial"/>
                <a:cs typeface="Arial"/>
              </a:rPr>
              <a:t> </a:t>
            </a:r>
            <a:r>
              <a:rPr sz="1600" dirty="0">
                <a:latin typeface="Gulim"/>
                <a:cs typeface="Gulim"/>
              </a:rPr>
              <a:t>함수의</a:t>
            </a:r>
            <a:r>
              <a:rPr sz="1600" spc="-170" dirty="0">
                <a:latin typeface="Gulim"/>
                <a:cs typeface="Gulim"/>
              </a:rPr>
              <a:t> </a:t>
            </a:r>
            <a:r>
              <a:rPr sz="1600" dirty="0">
                <a:latin typeface="Gulim"/>
                <a:cs typeface="Gulim"/>
              </a:rPr>
              <a:t>목적은</a:t>
            </a:r>
            <a:r>
              <a:rPr sz="1600" spc="-175" dirty="0">
                <a:latin typeface="Gulim"/>
                <a:cs typeface="Gulim"/>
              </a:rPr>
              <a:t> </a:t>
            </a:r>
            <a:r>
              <a:rPr sz="1600" dirty="0">
                <a:latin typeface="Gulim"/>
                <a:cs typeface="Gulim"/>
              </a:rPr>
              <a:t>예측</a:t>
            </a:r>
            <a:r>
              <a:rPr sz="1600" spc="-145" dirty="0">
                <a:latin typeface="Gulim"/>
                <a:cs typeface="Gulim"/>
              </a:rPr>
              <a:t> </a:t>
            </a:r>
            <a:r>
              <a:rPr sz="1600" dirty="0">
                <a:latin typeface="Gulim"/>
                <a:cs typeface="Gulim"/>
              </a:rPr>
              <a:t>결과와</a:t>
            </a:r>
            <a:r>
              <a:rPr sz="1600" spc="-175" dirty="0">
                <a:latin typeface="Gulim"/>
                <a:cs typeface="Gulim"/>
              </a:rPr>
              <a:t> </a:t>
            </a:r>
            <a:r>
              <a:rPr sz="1600" dirty="0">
                <a:latin typeface="Gulim"/>
                <a:cs typeface="Gulim"/>
              </a:rPr>
              <a:t>실제</a:t>
            </a:r>
            <a:r>
              <a:rPr sz="1600" spc="-145" dirty="0">
                <a:latin typeface="Gulim"/>
                <a:cs typeface="Gulim"/>
              </a:rPr>
              <a:t> </a:t>
            </a:r>
            <a:r>
              <a:rPr sz="1600" dirty="0">
                <a:latin typeface="Gulim"/>
                <a:cs typeface="Gulim"/>
              </a:rPr>
              <a:t>결과가</a:t>
            </a:r>
            <a:r>
              <a:rPr sz="1600" spc="-175" dirty="0">
                <a:latin typeface="Gulim"/>
                <a:cs typeface="Gulim"/>
              </a:rPr>
              <a:t> </a:t>
            </a:r>
            <a:r>
              <a:rPr sz="1600" dirty="0">
                <a:latin typeface="Gulim"/>
                <a:cs typeface="Gulim"/>
              </a:rPr>
              <a:t>다르면</a:t>
            </a:r>
            <a:r>
              <a:rPr sz="1600" spc="-170" dirty="0">
                <a:latin typeface="Gulim"/>
                <a:cs typeface="Gulim"/>
              </a:rPr>
              <a:t> </a:t>
            </a:r>
            <a:r>
              <a:rPr sz="1600" dirty="0">
                <a:latin typeface="Gulim"/>
                <a:cs typeface="Gulim"/>
              </a:rPr>
              <a:t>비용이</a:t>
            </a:r>
            <a:r>
              <a:rPr sz="1600" spc="-175" dirty="0">
                <a:latin typeface="Gulim"/>
                <a:cs typeface="Gulim"/>
              </a:rPr>
              <a:t> </a:t>
            </a:r>
            <a:r>
              <a:rPr sz="1600" spc="-20" dirty="0">
                <a:latin typeface="Gulim"/>
                <a:cs typeface="Gulim"/>
              </a:rPr>
              <a:t>높게</a:t>
            </a:r>
            <a:r>
              <a:rPr sz="1600" spc="-20" dirty="0">
                <a:latin typeface="Arial"/>
                <a:cs typeface="Arial"/>
              </a:rPr>
              <a:t>,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dirty="0">
                <a:latin typeface="Gulim"/>
                <a:cs typeface="Gulim"/>
              </a:rPr>
              <a:t>그렇지  않으면</a:t>
            </a:r>
            <a:r>
              <a:rPr sz="1600" spc="-170" dirty="0">
                <a:latin typeface="Gulim"/>
                <a:cs typeface="Gulim"/>
              </a:rPr>
              <a:t> </a:t>
            </a:r>
            <a:r>
              <a:rPr sz="1600" dirty="0">
                <a:latin typeface="Gulim"/>
                <a:cs typeface="Gulim"/>
              </a:rPr>
              <a:t>낮게</a:t>
            </a:r>
            <a:r>
              <a:rPr sz="1600" spc="-140" dirty="0">
                <a:latin typeface="Gulim"/>
                <a:cs typeface="Gulim"/>
              </a:rPr>
              <a:t> </a:t>
            </a:r>
            <a:r>
              <a:rPr sz="1600" dirty="0">
                <a:latin typeface="Gulim"/>
                <a:cs typeface="Gulim"/>
              </a:rPr>
              <a:t>나오는</a:t>
            </a:r>
            <a:r>
              <a:rPr sz="1600" spc="-165" dirty="0">
                <a:latin typeface="Gulim"/>
                <a:cs typeface="Gulim"/>
              </a:rPr>
              <a:t> </a:t>
            </a:r>
            <a:r>
              <a:rPr sz="1600" dirty="0">
                <a:latin typeface="Gulim"/>
                <a:cs typeface="Gulim"/>
              </a:rPr>
              <a:t>것</a:t>
            </a:r>
            <a:endParaRPr sz="1600">
              <a:latin typeface="Gulim"/>
              <a:cs typeface="Gulim"/>
            </a:endParaRPr>
          </a:p>
        </p:txBody>
      </p:sp>
    </p:spTree>
    <p:extLst>
      <p:ext uri="{BB962C8B-B14F-4D97-AF65-F5344CB8AC3E}">
        <p14:creationId xmlns:p14="http://schemas.microsoft.com/office/powerpoint/2010/main" val="4159422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273050" y="116632"/>
            <a:ext cx="5760070" cy="372258"/>
          </a:xfrm>
        </p:spPr>
        <p:txBody>
          <a:bodyPr/>
          <a:lstStyle/>
          <a:p>
            <a:r>
              <a:rPr lang="en-US" altLang="ko-KR" smtClean="0"/>
              <a:t>Logistic Regression - CostFunction</a:t>
            </a:r>
            <a:endParaRPr lang="ko-KR" altLang="en-US" dirty="0"/>
          </a:p>
        </p:txBody>
      </p:sp>
      <p:sp>
        <p:nvSpPr>
          <p:cNvPr id="5" name="object 4"/>
          <p:cNvSpPr/>
          <p:nvPr/>
        </p:nvSpPr>
        <p:spPr>
          <a:xfrm>
            <a:off x="1424608" y="2204864"/>
            <a:ext cx="2951524" cy="25271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5"/>
          <p:cNvSpPr/>
          <p:nvPr/>
        </p:nvSpPr>
        <p:spPr>
          <a:xfrm>
            <a:off x="5344670" y="2204864"/>
            <a:ext cx="2731063" cy="25271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15987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Logistic Regression - TensorFlow</a:t>
            </a:r>
            <a:endParaRPr lang="ko-KR" altLang="en-US" dirty="0"/>
          </a:p>
        </p:txBody>
      </p:sp>
      <p:sp>
        <p:nvSpPr>
          <p:cNvPr id="5" name="object 4"/>
          <p:cNvSpPr txBox="1"/>
          <p:nvPr/>
        </p:nvSpPr>
        <p:spPr>
          <a:xfrm>
            <a:off x="3800872" y="2924944"/>
            <a:ext cx="214122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1" dirty="0">
                <a:latin typeface="Arial"/>
                <a:cs typeface="Arial"/>
              </a:rPr>
              <a:t># </a:t>
            </a:r>
            <a:r>
              <a:rPr sz="3000" b="1" spc="-5" dirty="0">
                <a:latin typeface="Arial"/>
                <a:cs typeface="Arial"/>
              </a:rPr>
              <a:t>Run</a:t>
            </a:r>
            <a:r>
              <a:rPr sz="3000" b="1" spc="-100" dirty="0">
                <a:latin typeface="Arial"/>
                <a:cs typeface="Arial"/>
              </a:rPr>
              <a:t> </a:t>
            </a:r>
            <a:r>
              <a:rPr sz="3000" b="1" spc="-5" dirty="0">
                <a:latin typeface="Arial"/>
                <a:cs typeface="Arial"/>
              </a:rPr>
              <a:t>Code</a:t>
            </a:r>
            <a:endParaRPr sz="30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76210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Activation Function (</a:t>
            </a:r>
            <a:r>
              <a:rPr lang="ko-KR" altLang="en-US" dirty="0" smtClean="0"/>
              <a:t>활성</a:t>
            </a:r>
            <a:r>
              <a:rPr lang="ko-KR" altLang="en-US" dirty="0"/>
              <a:t>화</a:t>
            </a:r>
            <a:r>
              <a:rPr lang="ko-KR" altLang="en-US" dirty="0" smtClean="0"/>
              <a:t> 함수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050" y="1700808"/>
            <a:ext cx="9295034" cy="273630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 bwMode="auto">
          <a:xfrm>
            <a:off x="534145" y="958715"/>
            <a:ext cx="8772843" cy="4030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4323" tIns="47169" rIns="94323" bIns="47169" numCol="1" rtlCol="0" anchor="ctr" anchorCtr="0" compatLnSpc="1">
            <a:prstTxWarp prst="textNoShape">
              <a:avLst/>
            </a:prstTxWarp>
            <a:spAutoFit/>
          </a:bodyPr>
          <a:lstStyle/>
          <a:p>
            <a:pPr latinLnBrk="0"/>
            <a:r>
              <a:rPr lang="ko-KR" altLang="en-US" sz="2000" kern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복잡한 패턴을 잘 표현해주어 </a:t>
            </a:r>
            <a:r>
              <a:rPr lang="ko-KR" altLang="en-US" sz="2000" kern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실무에서 사랑받는 </a:t>
            </a:r>
            <a:r>
              <a:rPr lang="en-US" altLang="ko-KR" sz="2000" kern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Activation Function 3</a:t>
            </a:r>
            <a:r>
              <a:rPr lang="ko-KR" altLang="en-US" sz="2000" kern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총사</a:t>
            </a:r>
          </a:p>
        </p:txBody>
      </p:sp>
      <p:sp>
        <p:nvSpPr>
          <p:cNvPr id="6" name="TextBox 5"/>
          <p:cNvSpPr txBox="1"/>
          <p:nvPr/>
        </p:nvSpPr>
        <p:spPr bwMode="auto">
          <a:xfrm>
            <a:off x="859631" y="4471220"/>
            <a:ext cx="2160240" cy="587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4323" tIns="47169" rIns="94323" bIns="47169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285750" indent="-285750" latinLnBrk="0">
              <a:buFontTx/>
              <a:buChar char="-"/>
            </a:pPr>
            <a:r>
              <a:rPr lang="ko-KR" altLang="en-US" sz="1600" kern="0" dirty="0" smtClean="0">
                <a:solidFill>
                  <a:srgbClr val="035AB9"/>
                </a:solidFill>
                <a:latin typeface="+mn-ea"/>
              </a:rPr>
              <a:t>패턴 표현력 탁월</a:t>
            </a:r>
            <a:endParaRPr lang="en-US" altLang="ko-KR" sz="1600" kern="0" dirty="0" smtClean="0">
              <a:solidFill>
                <a:srgbClr val="035AB9"/>
              </a:solidFill>
              <a:latin typeface="+mn-ea"/>
            </a:endParaRPr>
          </a:p>
          <a:p>
            <a:pPr marL="285750" indent="-285750" latinLnBrk="0">
              <a:buFontTx/>
              <a:buChar char="-"/>
            </a:pPr>
            <a:r>
              <a:rPr lang="ko-KR" altLang="en-US" sz="1600" kern="0" dirty="0" smtClean="0">
                <a:solidFill>
                  <a:srgbClr val="035AB9"/>
                </a:solidFill>
                <a:latin typeface="+mn-ea"/>
              </a:rPr>
              <a:t>학습이</a:t>
            </a:r>
            <a:r>
              <a:rPr lang="en-US" altLang="ko-KR" sz="1600" kern="0" dirty="0" smtClean="0">
                <a:solidFill>
                  <a:srgbClr val="035AB9"/>
                </a:solidFill>
                <a:latin typeface="+mn-ea"/>
              </a:rPr>
              <a:t> </a:t>
            </a:r>
            <a:r>
              <a:rPr lang="ko-KR" altLang="en-US" sz="1600" kern="0" dirty="0" smtClean="0">
                <a:solidFill>
                  <a:srgbClr val="035AB9"/>
                </a:solidFill>
                <a:latin typeface="+mn-ea"/>
              </a:rPr>
              <a:t>느린 단점</a:t>
            </a:r>
          </a:p>
        </p:txBody>
      </p:sp>
      <p:sp>
        <p:nvSpPr>
          <p:cNvPr id="7" name="TextBox 6"/>
          <p:cNvSpPr txBox="1"/>
          <p:nvPr/>
        </p:nvSpPr>
        <p:spPr bwMode="auto">
          <a:xfrm>
            <a:off x="3872880" y="4503579"/>
            <a:ext cx="2516628" cy="587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4323" tIns="47169" rIns="94323" bIns="47169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285750" indent="-285750" latinLnBrk="0">
              <a:buFontTx/>
              <a:buChar char="-"/>
            </a:pPr>
            <a:r>
              <a:rPr lang="ko-KR" altLang="en-US" sz="1600" kern="0" dirty="0" smtClean="0">
                <a:solidFill>
                  <a:srgbClr val="035AB9"/>
                </a:solidFill>
                <a:latin typeface="+mn-ea"/>
              </a:rPr>
              <a:t>마이너스 표현해야</a:t>
            </a:r>
            <a:endParaRPr lang="en-US" altLang="ko-KR" sz="1600" kern="0" dirty="0" smtClean="0">
              <a:solidFill>
                <a:srgbClr val="035AB9"/>
              </a:solidFill>
              <a:latin typeface="+mn-ea"/>
            </a:endParaRPr>
          </a:p>
          <a:p>
            <a:pPr latinLnBrk="0"/>
            <a:r>
              <a:rPr lang="en-US" altLang="ko-KR" sz="1600" kern="0" dirty="0">
                <a:solidFill>
                  <a:srgbClr val="035AB9"/>
                </a:solidFill>
                <a:latin typeface="+mn-ea"/>
              </a:rPr>
              <a:t> </a:t>
            </a:r>
            <a:r>
              <a:rPr lang="en-US" altLang="ko-KR" sz="1600" kern="0" dirty="0" smtClean="0">
                <a:solidFill>
                  <a:srgbClr val="035AB9"/>
                </a:solidFill>
                <a:latin typeface="+mn-ea"/>
              </a:rPr>
              <a:t>   </a:t>
            </a:r>
            <a:r>
              <a:rPr lang="ko-KR" altLang="en-US" sz="1600" kern="0" dirty="0" smtClean="0">
                <a:solidFill>
                  <a:srgbClr val="035AB9"/>
                </a:solidFill>
                <a:latin typeface="+mn-ea"/>
              </a:rPr>
              <a:t>할 때 사용</a:t>
            </a:r>
            <a:endParaRPr lang="en-US" altLang="ko-KR" sz="1600" kern="0" dirty="0" smtClean="0">
              <a:solidFill>
                <a:srgbClr val="035AB9"/>
              </a:solidFill>
              <a:latin typeface="+mn-ea"/>
            </a:endParaRPr>
          </a:p>
        </p:txBody>
      </p:sp>
      <p:sp>
        <p:nvSpPr>
          <p:cNvPr id="8" name="TextBox 7"/>
          <p:cNvSpPr txBox="1"/>
          <p:nvPr/>
        </p:nvSpPr>
        <p:spPr bwMode="auto">
          <a:xfrm>
            <a:off x="6612981" y="4503579"/>
            <a:ext cx="2697945" cy="587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4323" tIns="47169" rIns="94323" bIns="47169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285750" indent="-285750" latinLnBrk="0">
              <a:buFontTx/>
              <a:buChar char="-"/>
            </a:pPr>
            <a:r>
              <a:rPr lang="ko-KR" altLang="en-US" sz="1600" kern="0" dirty="0" smtClean="0">
                <a:solidFill>
                  <a:srgbClr val="035AB9"/>
                </a:solidFill>
                <a:latin typeface="+mn-ea"/>
              </a:rPr>
              <a:t>엄청 빨라서 많이 사용</a:t>
            </a:r>
            <a:endParaRPr lang="en-US" altLang="ko-KR" sz="1600" kern="0" dirty="0" smtClean="0">
              <a:solidFill>
                <a:srgbClr val="035AB9"/>
              </a:solidFill>
              <a:latin typeface="+mn-ea"/>
            </a:endParaRPr>
          </a:p>
          <a:p>
            <a:pPr marL="285750" indent="-285750" latinLnBrk="0">
              <a:buFontTx/>
              <a:buChar char="-"/>
            </a:pPr>
            <a:r>
              <a:rPr lang="ko-KR" altLang="en-US" sz="1600" kern="0" dirty="0" smtClean="0">
                <a:solidFill>
                  <a:srgbClr val="035AB9"/>
                </a:solidFill>
                <a:latin typeface="+mn-ea"/>
              </a:rPr>
              <a:t>표현력도 괜찮음</a:t>
            </a:r>
            <a:endParaRPr lang="en-US" altLang="ko-KR" sz="1600" kern="0" dirty="0">
              <a:solidFill>
                <a:srgbClr val="035AB9"/>
              </a:solidFill>
              <a:latin typeface="+mn-ea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1424608" y="5373216"/>
            <a:ext cx="4536504" cy="863516"/>
            <a:chOff x="1424608" y="5373216"/>
            <a:chExt cx="4536504" cy="863516"/>
          </a:xfrm>
        </p:grpSpPr>
        <p:sp>
          <p:nvSpPr>
            <p:cNvPr id="9" name="TextBox 8"/>
            <p:cNvSpPr txBox="1"/>
            <p:nvPr/>
          </p:nvSpPr>
          <p:spPr bwMode="auto">
            <a:xfrm>
              <a:off x="1424608" y="5649030"/>
              <a:ext cx="4536504" cy="5877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4323" tIns="47169" rIns="94323" bIns="47169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latinLnBrk="0"/>
              <a:r>
                <a:rPr lang="en-US" altLang="ko-KR" sz="1600" kern="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Normalized(</a:t>
              </a:r>
              <a:r>
                <a:rPr lang="ko-KR" altLang="en-US" sz="1600" kern="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정규화</a:t>
              </a:r>
              <a:r>
                <a:rPr lang="en-US" altLang="ko-KR" sz="1600" kern="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): </a:t>
              </a:r>
              <a:r>
                <a:rPr lang="ko-KR" altLang="en-US" sz="1600" kern="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아무리 큰 값이 입력 되도 </a:t>
              </a:r>
              <a:r>
                <a:rPr lang="en-US" altLang="ko-KR" sz="1600" kern="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±1 </a:t>
              </a:r>
              <a:r>
                <a:rPr lang="ko-KR" altLang="en-US" sz="1600" kern="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이내로 모아주는 효과까지 덤으로</a:t>
              </a:r>
              <a:r>
                <a:rPr lang="en-US" altLang="ko-KR" sz="1600" kern="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!</a:t>
              </a:r>
              <a:endParaRPr lang="ko-KR" altLang="en-US" sz="1600" kern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  <p:sp>
          <p:nvSpPr>
            <p:cNvPr id="2" name="오른쪽 중괄호 1"/>
            <p:cNvSpPr/>
            <p:nvPr/>
          </p:nvSpPr>
          <p:spPr bwMode="auto">
            <a:xfrm rot="5400000">
              <a:off x="3359371" y="3942508"/>
              <a:ext cx="234928" cy="3096344"/>
            </a:xfrm>
            <a:prstGeom prst="rightBrace">
              <a:avLst/>
            </a:prstGeom>
            <a:noFill/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</a:endParaRPr>
            </a:p>
          </p:txBody>
        </p:sp>
      </p:grpSp>
      <p:sp>
        <p:nvSpPr>
          <p:cNvPr id="11" name="직사각형 10"/>
          <p:cNvSpPr/>
          <p:nvPr/>
        </p:nvSpPr>
        <p:spPr>
          <a:xfrm>
            <a:off x="6877565" y="5229070"/>
            <a:ext cx="266429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/>
            <a:r>
              <a:rPr lang="en-US" altLang="ko-KR" sz="1400" kern="0" dirty="0" smtClean="0">
                <a:solidFill>
                  <a:srgbClr val="C00000"/>
                </a:solidFill>
                <a:latin typeface="+mn-ea"/>
              </a:rPr>
              <a:t>(TIP) </a:t>
            </a:r>
            <a:r>
              <a:rPr lang="ko-KR" altLang="en-US" sz="1400" kern="0" dirty="0" smtClean="0">
                <a:solidFill>
                  <a:srgbClr val="C00000"/>
                </a:solidFill>
                <a:latin typeface="+mn-ea"/>
              </a:rPr>
              <a:t>발산으로 </a:t>
            </a:r>
            <a:r>
              <a:rPr lang="ko-KR" altLang="en-US" sz="1400" kern="0" dirty="0">
                <a:solidFill>
                  <a:srgbClr val="C00000"/>
                </a:solidFill>
                <a:latin typeface="+mn-ea"/>
              </a:rPr>
              <a:t>인해 복잡한 </a:t>
            </a:r>
            <a:r>
              <a:rPr lang="ko-KR" altLang="en-US" sz="1400" kern="0" dirty="0" smtClean="0">
                <a:solidFill>
                  <a:srgbClr val="C00000"/>
                </a:solidFill>
                <a:latin typeface="+mn-ea"/>
              </a:rPr>
              <a:t>망에서는 </a:t>
            </a:r>
            <a:r>
              <a:rPr lang="en-US" altLang="ko-KR" sz="1400" kern="0" dirty="0" smtClean="0">
                <a:solidFill>
                  <a:srgbClr val="C00000"/>
                </a:solidFill>
                <a:latin typeface="+mn-ea"/>
              </a:rPr>
              <a:t>Normalization </a:t>
            </a:r>
            <a:r>
              <a:rPr lang="ko-KR" altLang="en-US" sz="1400" kern="0" dirty="0">
                <a:solidFill>
                  <a:srgbClr val="C00000"/>
                </a:solidFill>
                <a:latin typeface="+mn-ea"/>
              </a:rPr>
              <a:t>필수</a:t>
            </a:r>
            <a:endParaRPr lang="en-US" altLang="ko-KR" sz="1400" kern="0" dirty="0">
              <a:solidFill>
                <a:srgbClr val="C0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95048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직사각형 67"/>
          <p:cNvSpPr/>
          <p:nvPr/>
        </p:nvSpPr>
        <p:spPr bwMode="auto">
          <a:xfrm>
            <a:off x="560512" y="3719729"/>
            <a:ext cx="5472608" cy="2013527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sm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Review, </a:t>
            </a:r>
            <a:r>
              <a:rPr lang="ko-KR" altLang="en-US" dirty="0" err="1" smtClean="0"/>
              <a:t>딥러닝의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학습절차</a:t>
            </a:r>
            <a:endParaRPr lang="ko-KR" altLang="en-US" dirty="0"/>
          </a:p>
        </p:txBody>
      </p:sp>
      <p:sp>
        <p:nvSpPr>
          <p:cNvPr id="28" name="모서리가 둥근 직사각형 27"/>
          <p:cNvSpPr/>
          <p:nvPr/>
        </p:nvSpPr>
        <p:spPr>
          <a:xfrm>
            <a:off x="1197290" y="2339653"/>
            <a:ext cx="1476184" cy="900419"/>
          </a:xfrm>
          <a:prstGeom prst="round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(1)Training</a:t>
            </a:r>
          </a:p>
          <a:p>
            <a:pPr algn="ctr"/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학습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)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905156" y="3836341"/>
            <a:ext cx="1800173" cy="1260141"/>
          </a:xfrm>
          <a:prstGeom prst="ellipse">
            <a:avLst/>
          </a:prstGeom>
          <a:ln>
            <a:solidFill>
              <a:srgbClr val="0070C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977054" y="3903267"/>
            <a:ext cx="1800173" cy="1260141"/>
          </a:xfrm>
          <a:prstGeom prst="ellipse">
            <a:avLst/>
          </a:prstGeom>
          <a:ln>
            <a:solidFill>
              <a:srgbClr val="0070C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1075247" y="3973375"/>
            <a:ext cx="1800173" cy="1260141"/>
          </a:xfrm>
          <a:prstGeom prst="ellipse">
            <a:avLst/>
          </a:prstGeom>
          <a:ln>
            <a:solidFill>
              <a:srgbClr val="0070C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1161658" y="4047086"/>
            <a:ext cx="1800173" cy="1260141"/>
          </a:xfrm>
          <a:prstGeom prst="ellipse">
            <a:avLst/>
          </a:prstGeom>
          <a:ln>
            <a:solidFill>
              <a:srgbClr val="0070C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1253865" y="4113075"/>
            <a:ext cx="1800173" cy="1260141"/>
          </a:xfrm>
          <a:prstGeom prst="ellipse">
            <a:avLst/>
          </a:prstGeom>
          <a:ln>
            <a:solidFill>
              <a:srgbClr val="0070C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Training Data</a:t>
            </a:r>
          </a:p>
          <a:p>
            <a:pPr algn="ctr"/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조건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+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결과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)</a:t>
            </a:r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3726375" y="3975078"/>
            <a:ext cx="1718951" cy="1260141"/>
          </a:xfrm>
          <a:prstGeom prst="ellipse">
            <a:avLst/>
          </a:prstGeom>
          <a:ln>
            <a:solidFill>
              <a:srgbClr val="0070C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9" name="타원 38"/>
          <p:cNvSpPr/>
          <p:nvPr/>
        </p:nvSpPr>
        <p:spPr>
          <a:xfrm>
            <a:off x="3818583" y="4041067"/>
            <a:ext cx="1707966" cy="1260141"/>
          </a:xfrm>
          <a:prstGeom prst="ellipse">
            <a:avLst/>
          </a:prstGeom>
          <a:ln>
            <a:solidFill>
              <a:srgbClr val="0070C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Test</a:t>
            </a:r>
          </a:p>
          <a:p>
            <a:pPr algn="ctr"/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Data</a:t>
            </a:r>
          </a:p>
          <a:p>
            <a:pPr algn="ctr"/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조건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+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결과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)</a:t>
            </a:r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40" name="직선 화살표 연결선 39"/>
          <p:cNvCxnSpPr>
            <a:endCxn id="28" idx="2"/>
          </p:cNvCxnSpPr>
          <p:nvPr/>
        </p:nvCxnSpPr>
        <p:spPr>
          <a:xfrm flipH="1" flipV="1">
            <a:off x="1935382" y="3240072"/>
            <a:ext cx="367" cy="779644"/>
          </a:xfrm>
          <a:prstGeom prst="straightConnector1">
            <a:avLst/>
          </a:prstGeom>
          <a:ln w="1905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1" name="그룹 70"/>
          <p:cNvGrpSpPr/>
          <p:nvPr/>
        </p:nvGrpSpPr>
        <p:grpSpPr>
          <a:xfrm>
            <a:off x="5470974" y="2192240"/>
            <a:ext cx="1565496" cy="1181008"/>
            <a:chOff x="5326958" y="2477575"/>
            <a:chExt cx="1565496" cy="1181008"/>
          </a:xfrm>
        </p:grpSpPr>
        <p:sp>
          <p:nvSpPr>
            <p:cNvPr id="48" name="오른쪽 화살표 47"/>
            <p:cNvSpPr/>
            <p:nvPr/>
          </p:nvSpPr>
          <p:spPr bwMode="auto">
            <a:xfrm>
              <a:off x="5572100" y="2624987"/>
              <a:ext cx="1320354" cy="1033596"/>
            </a:xfrm>
            <a:prstGeom prst="rightArrow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smtClean="0"/>
                <a:t>Model</a:t>
              </a:r>
            </a:p>
            <a:p>
              <a:pPr algn="ctr"/>
              <a:r>
                <a:rPr lang="en-US" altLang="ko-KR" sz="1600" dirty="0" smtClean="0">
                  <a:solidFill>
                    <a:schemeClr val="dk1"/>
                  </a:solidFill>
                </a:rPr>
                <a:t>Publish</a:t>
              </a:r>
              <a:endParaRPr lang="ko-KR" altLang="en-US" sz="1600" dirty="0">
                <a:solidFill>
                  <a:schemeClr val="dk1"/>
                </a:solidFill>
              </a:endParaRPr>
            </a:p>
          </p:txBody>
        </p:sp>
        <p:sp>
          <p:nvSpPr>
            <p:cNvPr id="50" name="TextBox 49"/>
            <p:cNvSpPr txBox="1"/>
            <p:nvPr/>
          </p:nvSpPr>
          <p:spPr bwMode="auto">
            <a:xfrm>
              <a:off x="5326958" y="2477575"/>
              <a:ext cx="1024050" cy="3107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94323" tIns="47169" rIns="94323" bIns="47169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latinLnBrk="0"/>
              <a:r>
                <a:rPr lang="ko-KR" altLang="en-US" sz="1400" b="1" kern="0" dirty="0" smtClean="0">
                  <a:solidFill>
                    <a:srgbClr val="C00000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정확도 </a:t>
              </a:r>
              <a:r>
                <a:rPr lang="en-US" altLang="ko-KR" sz="1400" b="1" kern="0" dirty="0" smtClean="0">
                  <a:solidFill>
                    <a:srgbClr val="C00000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OK!</a:t>
              </a:r>
              <a:endParaRPr lang="ko-KR" altLang="en-US" sz="1400" b="1" kern="0" dirty="0" smtClean="0">
                <a:solidFill>
                  <a:srgbClr val="C00000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</p:grpSp>
      <p:grpSp>
        <p:nvGrpSpPr>
          <p:cNvPr id="72" name="그룹 71"/>
          <p:cNvGrpSpPr/>
          <p:nvPr/>
        </p:nvGrpSpPr>
        <p:grpSpPr>
          <a:xfrm>
            <a:off x="7202958" y="1434178"/>
            <a:ext cx="2026763" cy="2821869"/>
            <a:chOff x="7058942" y="1644808"/>
            <a:chExt cx="2026763" cy="2821869"/>
          </a:xfrm>
        </p:grpSpPr>
        <p:sp>
          <p:nvSpPr>
            <p:cNvPr id="51" name="모서리가 둥근 직사각형 50"/>
            <p:cNvSpPr/>
            <p:nvPr/>
          </p:nvSpPr>
          <p:spPr>
            <a:xfrm>
              <a:off x="7058942" y="2665860"/>
              <a:ext cx="1710481" cy="900419"/>
            </a:xfrm>
            <a:prstGeom prst="roundRect">
              <a:avLst/>
            </a:prstGeom>
            <a:solidFill>
              <a:srgbClr val="00B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latin typeface="맑은 고딕" pitchFamily="50" charset="-127"/>
                  <a:ea typeface="맑은 고딕" pitchFamily="50" charset="-127"/>
                </a:rPr>
                <a:t>(3)Prediction</a:t>
              </a:r>
            </a:p>
            <a:p>
              <a:pPr algn="ctr"/>
              <a:r>
                <a:rPr lang="en-US" altLang="ko-KR" dirty="0">
                  <a:latin typeface="맑은 고딕" pitchFamily="50" charset="-127"/>
                  <a:ea typeface="맑은 고딕" pitchFamily="50" charset="-127"/>
                </a:rPr>
                <a:t>(</a:t>
              </a:r>
              <a:r>
                <a:rPr lang="ko-KR" altLang="en-US" dirty="0" smtClean="0">
                  <a:latin typeface="맑은 고딕" pitchFamily="50" charset="-127"/>
                  <a:ea typeface="맑은 고딕" pitchFamily="50" charset="-127"/>
                </a:rPr>
                <a:t>서비스</a:t>
              </a:r>
              <a:r>
                <a:rPr lang="en-US" altLang="ko-KR" dirty="0" smtClean="0">
                  <a:latin typeface="맑은 고딕" pitchFamily="50" charset="-127"/>
                  <a:ea typeface="맑은 고딕" pitchFamily="50" charset="-127"/>
                </a:rPr>
                <a:t>)</a:t>
              </a:r>
              <a:endParaRPr lang="ko-KR" altLang="en-US" dirty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52" name="타원 51"/>
            <p:cNvSpPr/>
            <p:nvPr/>
          </p:nvSpPr>
          <p:spPr bwMode="auto">
            <a:xfrm>
              <a:off x="8221089" y="1644808"/>
              <a:ext cx="863153" cy="705561"/>
            </a:xfrm>
            <a:prstGeom prst="ellipse">
              <a:avLst/>
            </a:prstGeom>
            <a:noFill/>
            <a:ln>
              <a:solidFill>
                <a:srgbClr val="92D050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조건</a:t>
              </a:r>
              <a:endParaRPr lang="ko-KR" altLang="en-US"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53" name="타원 52"/>
            <p:cNvSpPr/>
            <p:nvPr/>
          </p:nvSpPr>
          <p:spPr bwMode="auto">
            <a:xfrm>
              <a:off x="8222552" y="3761116"/>
              <a:ext cx="863153" cy="705561"/>
            </a:xfrm>
            <a:prstGeom prst="ellipse">
              <a:avLst/>
            </a:prstGeom>
            <a:noFill/>
            <a:ln>
              <a:solidFill>
                <a:srgbClr val="92D050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결과</a:t>
              </a:r>
              <a:endParaRPr lang="ko-KR" altLang="en-US" sz="16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cxnSp>
          <p:nvCxnSpPr>
            <p:cNvPr id="55" name="직선 화살표 연결선 54"/>
            <p:cNvCxnSpPr>
              <a:stCxn id="52" idx="3"/>
              <a:endCxn id="51" idx="0"/>
            </p:cNvCxnSpPr>
            <p:nvPr/>
          </p:nvCxnSpPr>
          <p:spPr bwMode="auto">
            <a:xfrm flipH="1">
              <a:off x="7914183" y="2247042"/>
              <a:ext cx="433312" cy="418818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57" name="직선 화살표 연결선 56"/>
            <p:cNvCxnSpPr>
              <a:stCxn id="51" idx="2"/>
              <a:endCxn id="53" idx="1"/>
            </p:cNvCxnSpPr>
            <p:nvPr/>
          </p:nvCxnSpPr>
          <p:spPr bwMode="auto">
            <a:xfrm>
              <a:off x="7914183" y="3566279"/>
              <a:ext cx="434775" cy="298164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rgbClr val="00B050"/>
              </a:solidFill>
              <a:prstDash val="sysDash"/>
              <a:round/>
              <a:headEnd type="none" w="med" len="med"/>
              <a:tailEnd type="triangle"/>
            </a:ln>
            <a:effectLst/>
          </p:spPr>
        </p:cxnSp>
      </p:grpSp>
      <p:grpSp>
        <p:nvGrpSpPr>
          <p:cNvPr id="70" name="그룹 69"/>
          <p:cNvGrpSpPr/>
          <p:nvPr/>
        </p:nvGrpSpPr>
        <p:grpSpPr>
          <a:xfrm>
            <a:off x="1935383" y="1556792"/>
            <a:ext cx="3541733" cy="798740"/>
            <a:chOff x="1791367" y="1557489"/>
            <a:chExt cx="3541733" cy="798740"/>
          </a:xfrm>
        </p:grpSpPr>
        <p:cxnSp>
          <p:nvCxnSpPr>
            <p:cNvPr id="46" name="꺾인 연결선 45"/>
            <p:cNvCxnSpPr>
              <a:stCxn id="36" idx="0"/>
              <a:endCxn id="28" idx="0"/>
            </p:cNvCxnSpPr>
            <p:nvPr/>
          </p:nvCxnSpPr>
          <p:spPr bwMode="auto">
            <a:xfrm rot="16200000" flipV="1">
              <a:off x="3144862" y="986855"/>
              <a:ext cx="15879" cy="2722869"/>
            </a:xfrm>
            <a:prstGeom prst="bentConnector3">
              <a:avLst>
                <a:gd name="adj1" fmla="val 1539637"/>
              </a:avLst>
            </a:prstGeom>
            <a:solidFill>
              <a:schemeClr val="accent1"/>
            </a:solidFill>
            <a:ln w="9525" cap="flat" cmpd="sng" algn="ctr">
              <a:solidFill>
                <a:srgbClr val="035AB9"/>
              </a:solidFill>
              <a:prstDash val="solid"/>
              <a:round/>
              <a:headEnd type="none" w="med" len="med"/>
              <a:tailEnd type="triangle" w="lg" len="lg"/>
            </a:ln>
            <a:effectLst/>
          </p:spPr>
        </p:cxnSp>
        <p:sp>
          <p:nvSpPr>
            <p:cNvPr id="49" name="TextBox 48"/>
            <p:cNvSpPr txBox="1"/>
            <p:nvPr/>
          </p:nvSpPr>
          <p:spPr bwMode="auto">
            <a:xfrm>
              <a:off x="2283306" y="1557489"/>
              <a:ext cx="1738990" cy="5261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94323" tIns="47169" rIns="94323" bIns="47169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latinLnBrk="0"/>
              <a:r>
                <a:rPr lang="ko-KR" altLang="en-US" sz="1400" kern="0" dirty="0" err="1" smtClean="0"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학습조건</a:t>
              </a:r>
              <a:r>
                <a:rPr lang="ko-KR" altLang="en-US" sz="1400" kern="0" dirty="0" smtClean="0"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 변경</a:t>
              </a:r>
              <a:endParaRPr lang="en-US" altLang="ko-KR" sz="1400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  <a:p>
              <a:pPr algn="ctr" latinLnBrk="0"/>
              <a:r>
                <a:rPr lang="en-US" altLang="ko-KR" sz="1400" kern="0" dirty="0" smtClean="0"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(hyper parameter)</a:t>
              </a:r>
              <a:endParaRPr lang="ko-KR" altLang="en-US" sz="1400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  <p:sp>
          <p:nvSpPr>
            <p:cNvPr id="64" name="TextBox 63"/>
            <p:cNvSpPr txBox="1"/>
            <p:nvPr/>
          </p:nvSpPr>
          <p:spPr bwMode="auto">
            <a:xfrm>
              <a:off x="4514235" y="1586496"/>
              <a:ext cx="818865" cy="5261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94323" tIns="47169" rIns="94323" bIns="47169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latinLnBrk="0"/>
              <a:r>
                <a:rPr lang="ko-KR" altLang="en-US" sz="1400" b="1" kern="0" dirty="0" smtClean="0">
                  <a:solidFill>
                    <a:srgbClr val="C00000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정확도</a:t>
              </a:r>
              <a:endParaRPr lang="en-US" altLang="ko-KR" sz="1400" b="1" kern="0" dirty="0" smtClean="0">
                <a:solidFill>
                  <a:srgbClr val="C00000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  <a:p>
              <a:pPr latinLnBrk="0"/>
              <a:r>
                <a:rPr lang="ko-KR" altLang="en-US" sz="1400" b="1" kern="0" dirty="0" err="1" smtClean="0">
                  <a:solidFill>
                    <a:srgbClr val="C00000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기준이하</a:t>
              </a:r>
              <a:endParaRPr lang="ko-KR" altLang="en-US" sz="1400" b="1" kern="0" dirty="0" smtClean="0">
                <a:solidFill>
                  <a:srgbClr val="C00000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</p:grpSp>
      <p:sp>
        <p:nvSpPr>
          <p:cNvPr id="66" name="TextBox 65"/>
          <p:cNvSpPr txBox="1"/>
          <p:nvPr/>
        </p:nvSpPr>
        <p:spPr bwMode="auto">
          <a:xfrm>
            <a:off x="1889957" y="3284984"/>
            <a:ext cx="661772" cy="372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4323" tIns="47169" rIns="94323" bIns="47169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latinLnBrk="0"/>
            <a:r>
              <a:rPr lang="en-US" altLang="ko-KR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feed</a:t>
            </a:r>
            <a:endParaRPr lang="ko-KR" altLang="en-US" kern="0" dirty="0" smtClean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grpSp>
        <p:nvGrpSpPr>
          <p:cNvPr id="74" name="그룹 73"/>
          <p:cNvGrpSpPr/>
          <p:nvPr/>
        </p:nvGrpSpPr>
        <p:grpSpPr>
          <a:xfrm>
            <a:off x="2916237" y="2355532"/>
            <a:ext cx="2480106" cy="1734387"/>
            <a:chOff x="2844229" y="2352835"/>
            <a:chExt cx="2480106" cy="1734387"/>
          </a:xfrm>
        </p:grpSpPr>
        <p:sp>
          <p:nvSpPr>
            <p:cNvPr id="36" name="모서리가 둥근 직사각형 35"/>
            <p:cNvSpPr/>
            <p:nvPr/>
          </p:nvSpPr>
          <p:spPr>
            <a:xfrm>
              <a:off x="3848151" y="2352835"/>
              <a:ext cx="1476184" cy="900419"/>
            </a:xfrm>
            <a:prstGeom prst="round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latin typeface="맑은 고딕" pitchFamily="50" charset="-127"/>
                  <a:ea typeface="맑은 고딕" pitchFamily="50" charset="-127"/>
                </a:rPr>
                <a:t>(2)Testing</a:t>
              </a:r>
            </a:p>
            <a:p>
              <a:pPr algn="ctr"/>
              <a:r>
                <a:rPr lang="en-US" altLang="ko-KR" dirty="0" smtClean="0">
                  <a:latin typeface="맑은 고딕" pitchFamily="50" charset="-127"/>
                  <a:ea typeface="맑은 고딕" pitchFamily="50" charset="-127"/>
                </a:rPr>
                <a:t>(</a:t>
              </a:r>
              <a:r>
                <a:rPr lang="ko-KR" altLang="en-US" dirty="0" smtClean="0">
                  <a:latin typeface="맑은 고딕" pitchFamily="50" charset="-127"/>
                  <a:ea typeface="맑은 고딕" pitchFamily="50" charset="-127"/>
                </a:rPr>
                <a:t>검증</a:t>
              </a:r>
              <a:r>
                <a:rPr lang="en-US" altLang="ko-KR" dirty="0" smtClean="0">
                  <a:latin typeface="맑은 고딕" pitchFamily="50" charset="-127"/>
                  <a:ea typeface="맑은 고딕" pitchFamily="50" charset="-127"/>
                </a:rPr>
                <a:t>)</a:t>
              </a:r>
              <a:endParaRPr lang="ko-KR" altLang="en-US" dirty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37" name="오른쪽 화살표 36"/>
            <p:cNvSpPr/>
            <p:nvPr/>
          </p:nvSpPr>
          <p:spPr>
            <a:xfrm>
              <a:off x="2844229" y="2509453"/>
              <a:ext cx="856286" cy="587182"/>
            </a:xfrm>
            <a:prstGeom prst="rightArrow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smtClean="0"/>
                <a:t>Model</a:t>
              </a:r>
              <a:endParaRPr lang="ko-KR" altLang="en-US" sz="1400" dirty="0"/>
            </a:p>
          </p:txBody>
        </p:sp>
        <p:cxnSp>
          <p:nvCxnSpPr>
            <p:cNvPr id="38" name="직선 화살표 연결선 37"/>
            <p:cNvCxnSpPr>
              <a:endCxn id="36" idx="2"/>
            </p:cNvCxnSpPr>
            <p:nvPr/>
          </p:nvCxnSpPr>
          <p:spPr>
            <a:xfrm flipV="1">
              <a:off x="4586243" y="3253254"/>
              <a:ext cx="0" cy="833968"/>
            </a:xfrm>
            <a:prstGeom prst="straightConnector1">
              <a:avLst/>
            </a:prstGeom>
            <a:solidFill>
              <a:srgbClr val="0070C0"/>
            </a:solidFill>
            <a:ln w="19050">
              <a:solidFill>
                <a:srgbClr val="0070C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/>
            <p:cNvSpPr txBox="1"/>
            <p:nvPr/>
          </p:nvSpPr>
          <p:spPr bwMode="auto">
            <a:xfrm>
              <a:off x="4524963" y="3299014"/>
              <a:ext cx="661772" cy="3722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94323" tIns="47169" rIns="94323" bIns="47169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latinLnBrk="0"/>
              <a:r>
                <a:rPr lang="en-US" altLang="ko-KR" kern="0" dirty="0" smtClean="0"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feed</a:t>
              </a:r>
              <a:endParaRPr lang="ko-KR" altLang="en-US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</p:grpSp>
      <p:sp>
        <p:nvSpPr>
          <p:cNvPr id="69" name="TextBox 68"/>
          <p:cNvSpPr txBox="1"/>
          <p:nvPr/>
        </p:nvSpPr>
        <p:spPr bwMode="auto">
          <a:xfrm>
            <a:off x="2794024" y="5373770"/>
            <a:ext cx="1192366" cy="3107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4323" tIns="47169" rIns="94323" bIns="47169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latinLnBrk="0"/>
            <a:r>
              <a:rPr lang="ko-KR" altLang="en-US" sz="1400" i="1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전체 </a:t>
            </a:r>
            <a:r>
              <a:rPr lang="ko-KR" altLang="en-US" sz="1400" i="1" kern="0" dirty="0" err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데이터셋</a:t>
            </a:r>
            <a:endParaRPr lang="ko-KR" altLang="en-US" sz="1400" i="1" kern="0" dirty="0" smtClean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10874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273050" y="116632"/>
            <a:ext cx="8712398" cy="372258"/>
          </a:xfrm>
        </p:spPr>
        <p:txBody>
          <a:bodyPr/>
          <a:lstStyle/>
          <a:p>
            <a:r>
              <a:rPr lang="ko-KR" altLang="en-US" dirty="0" err="1" smtClean="0"/>
              <a:t>딥러닝은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수십개</a:t>
            </a:r>
            <a:r>
              <a:rPr lang="ko-KR" altLang="en-US" dirty="0" smtClean="0"/>
              <a:t> </a:t>
            </a:r>
            <a:r>
              <a:rPr lang="en-US" altLang="ko-KR" dirty="0" smtClean="0"/>
              <a:t>Perceptron</a:t>
            </a:r>
            <a:r>
              <a:rPr lang="ko-KR" altLang="en-US" dirty="0" smtClean="0"/>
              <a:t>의 연결 네트워크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 bwMode="auto">
          <a:xfrm>
            <a:off x="1588114" y="1268760"/>
            <a:ext cx="6513040" cy="8339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4323" tIns="47169" rIns="94323" bIns="47169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latinLnBrk="0"/>
            <a:r>
              <a:rPr lang="en-US" altLang="ko-KR" sz="2400" kern="0" dirty="0" smtClean="0">
                <a:solidFill>
                  <a:srgbClr val="035AB9"/>
                </a:solidFill>
                <a:latin typeface="+mn-ea"/>
              </a:rPr>
              <a:t>Perceptron</a:t>
            </a:r>
            <a:r>
              <a:rPr lang="ko-KR" altLang="en-US" sz="2400" kern="0" dirty="0">
                <a:solidFill>
                  <a:srgbClr val="035AB9"/>
                </a:solidFill>
                <a:latin typeface="+mn-ea"/>
              </a:rPr>
              <a:t> </a:t>
            </a:r>
            <a:r>
              <a:rPr lang="ko-KR" altLang="en-US" sz="2400" kern="0" dirty="0" smtClean="0">
                <a:solidFill>
                  <a:srgbClr val="035AB9"/>
                </a:solidFill>
                <a:latin typeface="+mn-ea"/>
              </a:rPr>
              <a:t>노드가 매우 많이 모인 것이</a:t>
            </a:r>
            <a:endParaRPr lang="en-US" altLang="ko-KR" sz="2400" kern="0" dirty="0" smtClean="0">
              <a:solidFill>
                <a:srgbClr val="035AB9"/>
              </a:solidFill>
              <a:latin typeface="+mn-ea"/>
            </a:endParaRPr>
          </a:p>
          <a:p>
            <a:pPr algn="ctr" latinLnBrk="0"/>
            <a:r>
              <a:rPr lang="ko-KR" altLang="en-US" sz="2400" kern="0" dirty="0" smtClean="0">
                <a:solidFill>
                  <a:srgbClr val="035AB9"/>
                </a:solidFill>
                <a:latin typeface="+mn-ea"/>
              </a:rPr>
              <a:t>바로 </a:t>
            </a:r>
            <a:r>
              <a:rPr lang="en-US" altLang="ko-KR" sz="2400" kern="0" dirty="0" smtClean="0">
                <a:solidFill>
                  <a:srgbClr val="035AB9"/>
                </a:solidFill>
                <a:latin typeface="+mn-ea"/>
              </a:rPr>
              <a:t>Deep Learning!</a:t>
            </a:r>
            <a:endParaRPr lang="ko-KR" altLang="en-US" sz="2400" kern="0" dirty="0" smtClean="0">
              <a:solidFill>
                <a:srgbClr val="035AB9"/>
              </a:solidFill>
              <a:latin typeface="+mn-ea"/>
            </a:endParaRPr>
          </a:p>
        </p:txBody>
      </p:sp>
      <p:pic>
        <p:nvPicPr>
          <p:cNvPr id="2" name="Picture 2" descr="imagenet에 대한 이미지 검색결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238" y="2348880"/>
            <a:ext cx="9689269" cy="2852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4306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Single Perceptron </a:t>
            </a:r>
            <a:r>
              <a:rPr lang="ko-KR" altLang="en-US" dirty="0" smtClean="0"/>
              <a:t>구현 실습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46970"/>
          <a:stretch/>
        </p:blipFill>
        <p:spPr>
          <a:xfrm>
            <a:off x="1886783" y="1577866"/>
            <a:ext cx="4471385" cy="375778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 bwMode="auto">
          <a:xfrm>
            <a:off x="6249144" y="3196384"/>
            <a:ext cx="722685" cy="279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4323" tIns="47169" rIns="94323" bIns="47169" numCol="1" rtlCol="0" anchor="ctr" anchorCtr="0" compatLnSpc="1">
            <a:prstTxWarp prst="textNoShape">
              <a:avLst/>
            </a:prstTxWarp>
            <a:spAutoFit/>
          </a:bodyPr>
          <a:lstStyle/>
          <a:p>
            <a:pPr latinLnBrk="0"/>
            <a:r>
              <a:rPr lang="en-US" altLang="ko-KR" sz="1200" b="1" kern="0" dirty="0" smtClean="0">
                <a:solidFill>
                  <a:srgbClr val="00B0F0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=0.96 ?</a:t>
            </a:r>
            <a:endParaRPr lang="ko-KR" altLang="en-US" sz="1200" b="1" kern="0" dirty="0" smtClean="0">
              <a:solidFill>
                <a:srgbClr val="00B0F0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8230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273049" y="116632"/>
            <a:ext cx="6536163" cy="372258"/>
          </a:xfrm>
        </p:spPr>
        <p:txBody>
          <a:bodyPr/>
          <a:lstStyle/>
          <a:p>
            <a:r>
              <a:rPr lang="ko-KR" altLang="en-US" dirty="0" smtClean="0"/>
              <a:t>신경망에서는 </a:t>
            </a:r>
            <a:r>
              <a:rPr lang="en-US" altLang="ko-KR" dirty="0" smtClean="0"/>
              <a:t>X, W</a:t>
            </a:r>
            <a:r>
              <a:rPr lang="ko-KR" altLang="en-US" dirty="0" smtClean="0"/>
              <a:t>를 </a:t>
            </a:r>
            <a:r>
              <a:rPr lang="en-US" altLang="ko-KR" dirty="0" smtClean="0"/>
              <a:t>Matrix(2</a:t>
            </a:r>
            <a:r>
              <a:rPr lang="ko-KR" altLang="en-US" dirty="0" smtClean="0"/>
              <a:t>차원 배열</a:t>
            </a:r>
            <a:r>
              <a:rPr lang="en-US" altLang="ko-KR" dirty="0" smtClean="0"/>
              <a:t>)</a:t>
            </a:r>
            <a:r>
              <a:rPr lang="ko-KR" altLang="en-US" dirty="0" smtClean="0"/>
              <a:t>로 표현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007978" y="0"/>
            <a:ext cx="2898022" cy="130017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/>
          <a:srcRect l="46970"/>
          <a:stretch/>
        </p:blipFill>
        <p:spPr>
          <a:xfrm>
            <a:off x="2864768" y="1484784"/>
            <a:ext cx="4471385" cy="37577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 bwMode="auto">
              <a:xfrm>
                <a:off x="4304928" y="4542386"/>
                <a:ext cx="1807089" cy="146110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0" tIns="0" rIns="0" bIns="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latinLnBrk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000" b="0" i="1" kern="0" smtClean="0">
                              <a:solidFill>
                                <a:srgbClr val="035AB9"/>
                              </a:solidFill>
                              <a:latin typeface="Cambria Math" panose="02040503050406030204" pitchFamily="18" charset="0"/>
                              <a:ea typeface="나눔바른고딕 Light" panose="020B0603020101020101" pitchFamily="50" charset="-127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altLang="ko-KR" sz="2000" b="0" i="1" kern="0" smtClean="0">
                                  <a:solidFill>
                                    <a:srgbClr val="035AB9"/>
                                  </a:solidFill>
                                  <a:latin typeface="Cambria Math" panose="02040503050406030204" pitchFamily="18" charset="0"/>
                                  <a:ea typeface="나눔바른고딕 Light" panose="020B0603020101020101" pitchFamily="50" charset="-127"/>
                                </a:rPr>
                              </m:ctrlPr>
                            </m:fPr>
                            <m:num>
                              <m:eqArr>
                                <m:eqArrPr>
                                  <m:ctrlPr>
                                    <a:rPr lang="en-US" altLang="ko-KR" sz="2000" b="0" i="1" kern="0" smtClean="0">
                                      <a:solidFill>
                                        <a:srgbClr val="035AB9"/>
                                      </a:solidFill>
                                      <a:latin typeface="Cambria Math" panose="02040503050406030204" pitchFamily="18" charset="0"/>
                                      <a:ea typeface="나눔바른고딕 Light" panose="020B0603020101020101" pitchFamily="50" charset="-127"/>
                                    </a:rPr>
                                  </m:ctrlPr>
                                </m:eqArrPr>
                                <m:e>
                                  <m:r>
                                    <a:rPr lang="en-US" altLang="ko-KR" sz="2000" b="0" i="1" kern="0" smtClean="0">
                                      <a:solidFill>
                                        <a:srgbClr val="035AB9"/>
                                      </a:solidFill>
                                      <a:latin typeface="Cambria Math" panose="02040503050406030204" pitchFamily="18" charset="0"/>
                                      <a:ea typeface="나눔바른고딕 Light" panose="020B0603020101020101" pitchFamily="50" charset="-127"/>
                                    </a:rPr>
                                    <m:t>0.1</m:t>
                                  </m:r>
                                </m:e>
                                <m:e>
                                  <m:r>
                                    <a:rPr lang="en-US" altLang="ko-KR" sz="2000" b="0" i="1" kern="0" smtClean="0">
                                      <a:solidFill>
                                        <a:srgbClr val="035AB9"/>
                                      </a:solidFill>
                                      <a:latin typeface="Cambria Math" panose="02040503050406030204" pitchFamily="18" charset="0"/>
                                      <a:ea typeface="나눔바른고딕 Light" panose="020B0603020101020101" pitchFamily="50" charset="-127"/>
                                    </a:rPr>
                                    <m:t>0.5</m:t>
                                  </m:r>
                                </m:e>
                                <m:e>
                                  <m:r>
                                    <a:rPr lang="en-US" altLang="ko-KR" sz="2000" b="0" i="1" kern="0" smtClean="0">
                                      <a:solidFill>
                                        <a:srgbClr val="035AB9"/>
                                      </a:solidFill>
                                      <a:latin typeface="Cambria Math" panose="02040503050406030204" pitchFamily="18" charset="0"/>
                                      <a:ea typeface="나눔바른고딕 Light" panose="020B0603020101020101" pitchFamily="50" charset="-127"/>
                                    </a:rPr>
                                    <m:t>2.5</m:t>
                                  </m:r>
                                </m:e>
                                <m:e>
                                  <m:r>
                                    <a:rPr lang="en-US" altLang="ko-KR" sz="2000" b="0" i="1" kern="0" smtClean="0">
                                      <a:solidFill>
                                        <a:srgbClr val="035AB9"/>
                                      </a:solidFill>
                                      <a:latin typeface="Cambria Math" panose="02040503050406030204" pitchFamily="18" charset="0"/>
                                      <a:ea typeface="나눔바른고딕 Light" panose="020B0603020101020101" pitchFamily="50" charset="-127"/>
                                    </a:rPr>
                                    <m:t>0.2</m:t>
                                  </m:r>
                                </m:e>
                              </m:eqArr>
                            </m:num>
                            <m:den>
                              <m:r>
                                <a:rPr lang="en-US" altLang="ko-KR" sz="2000" b="0" i="1" kern="0" smtClean="0">
                                  <a:solidFill>
                                    <a:srgbClr val="035AB9"/>
                                  </a:solidFill>
                                  <a:latin typeface="Cambria Math" panose="02040503050406030204" pitchFamily="18" charset="0"/>
                                  <a:ea typeface="나눔바른고딕 Light" panose="020B0603020101020101" pitchFamily="50" charset="-127"/>
                                </a:rPr>
                                <m:t>3.0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ko-KR" altLang="en-US" sz="1400" b="0" kern="0" dirty="0" smtClean="0">
                  <a:solidFill>
                    <a:srgbClr val="035AB9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304928" y="4542386"/>
                <a:ext cx="1807089" cy="146110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 bwMode="auto">
              <a:xfrm>
                <a:off x="920267" y="3105295"/>
                <a:ext cx="1558952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latinLnBrk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000" b="0" i="1" kern="0" smtClean="0">
                              <a:solidFill>
                                <a:srgbClr val="035AB9"/>
                              </a:solidFill>
                              <a:latin typeface="Cambria Math" panose="02040503050406030204" pitchFamily="18" charset="0"/>
                              <a:ea typeface="나눔바른고딕 Light" panose="020B0603020101020101" pitchFamily="50" charset="-127"/>
                            </a:rPr>
                          </m:ctrlPr>
                        </m:dPr>
                        <m:e>
                          <m:r>
                            <a:rPr lang="en-US" altLang="ko-KR" sz="2000" b="0" i="1" kern="0" smtClean="0">
                              <a:solidFill>
                                <a:srgbClr val="035AB9"/>
                              </a:solidFill>
                              <a:latin typeface="Cambria Math" panose="02040503050406030204" pitchFamily="18" charset="0"/>
                              <a:ea typeface="나눔바른고딕 Light" panose="020B0603020101020101" pitchFamily="50" charset="-127"/>
                            </a:rPr>
                            <m:t>2, 3, −1, 5, 1</m:t>
                          </m:r>
                        </m:e>
                      </m:d>
                    </m:oMath>
                  </m:oMathPara>
                </a14:m>
                <a:endParaRPr lang="ko-KR" altLang="en-US" sz="2000" b="0" kern="0" dirty="0" smtClean="0">
                  <a:solidFill>
                    <a:srgbClr val="035AB9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20267" y="3105295"/>
                <a:ext cx="1558952" cy="307777"/>
              </a:xfrm>
              <a:prstGeom prst="rect">
                <a:avLst/>
              </a:prstGeom>
              <a:blipFill>
                <a:blip r:embed="rId6"/>
                <a:stretch>
                  <a:fillRect b="-5882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직선 화살표 연결선 12"/>
          <p:cNvCxnSpPr/>
          <p:nvPr/>
        </p:nvCxnSpPr>
        <p:spPr bwMode="auto">
          <a:xfrm flipH="1">
            <a:off x="2576451" y="3023446"/>
            <a:ext cx="504056" cy="14401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35AB9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5" name="직선 화살표 연결선 14"/>
          <p:cNvCxnSpPr/>
          <p:nvPr/>
        </p:nvCxnSpPr>
        <p:spPr bwMode="auto">
          <a:xfrm>
            <a:off x="4448659" y="3959550"/>
            <a:ext cx="432048" cy="64807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35AB9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6" name="TextBox 15"/>
          <p:cNvSpPr txBox="1"/>
          <p:nvPr/>
        </p:nvSpPr>
        <p:spPr bwMode="auto">
          <a:xfrm>
            <a:off x="1139276" y="3426322"/>
            <a:ext cx="1064125" cy="3107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4323" tIns="47169" rIns="94323" bIns="47169" numCol="1" rtlCol="0" anchor="ctr" anchorCtr="0" compatLnSpc="1">
            <a:prstTxWarp prst="textNoShape">
              <a:avLst/>
            </a:prstTxWarp>
            <a:spAutoFit/>
          </a:bodyPr>
          <a:lstStyle/>
          <a:p>
            <a:pPr latinLnBrk="0"/>
            <a:r>
              <a:rPr lang="en-US" altLang="ko-KR" sz="1400" b="0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1x5 Matrix</a:t>
            </a:r>
            <a:endParaRPr lang="ko-KR" altLang="en-US" sz="1400" b="0" kern="0" dirty="0" smtClean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 bwMode="auto">
          <a:xfrm>
            <a:off x="5600787" y="5087212"/>
            <a:ext cx="1064125" cy="3107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4323" tIns="47169" rIns="94323" bIns="47169" numCol="1" rtlCol="0" anchor="ctr" anchorCtr="0" compatLnSpc="1">
            <a:prstTxWarp prst="textNoShape">
              <a:avLst/>
            </a:prstTxWarp>
            <a:spAutoFit/>
          </a:bodyPr>
          <a:lstStyle/>
          <a:p>
            <a:pPr latinLnBrk="0"/>
            <a:r>
              <a:rPr lang="en-US" altLang="ko-KR" sz="1400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5</a:t>
            </a:r>
            <a:r>
              <a:rPr lang="en-US" altLang="ko-KR" sz="1400" b="0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x1 Matrix</a:t>
            </a:r>
            <a:endParaRPr lang="ko-KR" altLang="en-US" sz="1400" b="0" kern="0" dirty="0" smtClean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06254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정리하면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 bwMode="auto">
              <a:xfrm>
                <a:off x="7833320" y="2642654"/>
                <a:ext cx="1807089" cy="146110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0" tIns="0" rIns="0" bIns="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latinLnBrk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000" b="0" i="1" kern="0" smtClean="0">
                              <a:solidFill>
                                <a:srgbClr val="035AB9"/>
                              </a:solidFill>
                              <a:latin typeface="Cambria Math" panose="02040503050406030204" pitchFamily="18" charset="0"/>
                              <a:ea typeface="나눔바른고딕 Light" panose="020B0603020101020101" pitchFamily="50" charset="-127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altLang="ko-KR" sz="2000" b="0" i="1" kern="0" smtClean="0">
                                  <a:solidFill>
                                    <a:srgbClr val="035AB9"/>
                                  </a:solidFill>
                                  <a:latin typeface="Cambria Math" panose="02040503050406030204" pitchFamily="18" charset="0"/>
                                  <a:ea typeface="나눔바른고딕 Light" panose="020B0603020101020101" pitchFamily="50" charset="-127"/>
                                </a:rPr>
                              </m:ctrlPr>
                            </m:fPr>
                            <m:num>
                              <m:eqArr>
                                <m:eqArrPr>
                                  <m:ctrlPr>
                                    <a:rPr lang="en-US" altLang="ko-KR" sz="2000" b="0" i="1" kern="0" smtClean="0">
                                      <a:solidFill>
                                        <a:srgbClr val="035AB9"/>
                                      </a:solidFill>
                                      <a:latin typeface="Cambria Math" panose="02040503050406030204" pitchFamily="18" charset="0"/>
                                      <a:ea typeface="나눔바른고딕 Light" panose="020B0603020101020101" pitchFamily="50" charset="-127"/>
                                    </a:rPr>
                                  </m:ctrlPr>
                                </m:eqArrPr>
                                <m:e>
                                  <m:r>
                                    <a:rPr lang="en-US" altLang="ko-KR" sz="2000" b="0" i="1" kern="0" smtClean="0">
                                      <a:solidFill>
                                        <a:srgbClr val="035AB9"/>
                                      </a:solidFill>
                                      <a:latin typeface="Cambria Math" panose="02040503050406030204" pitchFamily="18" charset="0"/>
                                      <a:ea typeface="나눔바른고딕 Light" panose="020B0603020101020101" pitchFamily="50" charset="-127"/>
                                    </a:rPr>
                                    <m:t>0.1</m:t>
                                  </m:r>
                                </m:e>
                                <m:e>
                                  <m:r>
                                    <a:rPr lang="en-US" altLang="ko-KR" sz="2000" b="0" i="1" kern="0" smtClean="0">
                                      <a:solidFill>
                                        <a:srgbClr val="035AB9"/>
                                      </a:solidFill>
                                      <a:latin typeface="Cambria Math" panose="02040503050406030204" pitchFamily="18" charset="0"/>
                                      <a:ea typeface="나눔바른고딕 Light" panose="020B0603020101020101" pitchFamily="50" charset="-127"/>
                                    </a:rPr>
                                    <m:t>0.5</m:t>
                                  </m:r>
                                </m:e>
                                <m:e>
                                  <m:r>
                                    <a:rPr lang="en-US" altLang="ko-KR" sz="2000" b="0" i="1" kern="0" smtClean="0">
                                      <a:solidFill>
                                        <a:srgbClr val="035AB9"/>
                                      </a:solidFill>
                                      <a:latin typeface="Cambria Math" panose="02040503050406030204" pitchFamily="18" charset="0"/>
                                      <a:ea typeface="나눔바른고딕 Light" panose="020B0603020101020101" pitchFamily="50" charset="-127"/>
                                    </a:rPr>
                                    <m:t>2.5</m:t>
                                  </m:r>
                                </m:e>
                                <m:e>
                                  <m:r>
                                    <a:rPr lang="en-US" altLang="ko-KR" sz="2000" b="0" i="1" kern="0" smtClean="0">
                                      <a:solidFill>
                                        <a:srgbClr val="035AB9"/>
                                      </a:solidFill>
                                      <a:latin typeface="Cambria Math" panose="02040503050406030204" pitchFamily="18" charset="0"/>
                                      <a:ea typeface="나눔바른고딕 Light" panose="020B0603020101020101" pitchFamily="50" charset="-127"/>
                                    </a:rPr>
                                    <m:t>0.2</m:t>
                                  </m:r>
                                </m:e>
                              </m:eqArr>
                            </m:num>
                            <m:den>
                              <m:r>
                                <a:rPr lang="en-US" altLang="ko-KR" sz="2000" b="0" i="1" kern="0" smtClean="0">
                                  <a:solidFill>
                                    <a:srgbClr val="035AB9"/>
                                  </a:solidFill>
                                  <a:latin typeface="Cambria Math" panose="02040503050406030204" pitchFamily="18" charset="0"/>
                                  <a:ea typeface="나눔바른고딕 Light" panose="020B0603020101020101" pitchFamily="50" charset="-127"/>
                                </a:rPr>
                                <m:t>3.0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ko-KR" altLang="en-US" sz="1400" b="0" kern="0" dirty="0" smtClean="0">
                  <a:solidFill>
                    <a:srgbClr val="035AB9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833320" y="2642654"/>
                <a:ext cx="1807089" cy="146110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 bwMode="auto">
              <a:xfrm>
                <a:off x="6824923" y="3219319"/>
                <a:ext cx="1558952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latinLnBrk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000" b="0" i="1" kern="0" smtClean="0">
                              <a:solidFill>
                                <a:srgbClr val="035AB9"/>
                              </a:solidFill>
                              <a:latin typeface="Cambria Math" panose="02040503050406030204" pitchFamily="18" charset="0"/>
                              <a:ea typeface="나눔바른고딕 Light" panose="020B0603020101020101" pitchFamily="50" charset="-127"/>
                            </a:rPr>
                          </m:ctrlPr>
                        </m:dPr>
                        <m:e>
                          <m:r>
                            <a:rPr lang="en-US" altLang="ko-KR" sz="2000" b="0" i="1" kern="0" smtClean="0">
                              <a:solidFill>
                                <a:srgbClr val="035AB9"/>
                              </a:solidFill>
                              <a:latin typeface="Cambria Math" panose="02040503050406030204" pitchFamily="18" charset="0"/>
                              <a:ea typeface="나눔바른고딕 Light" panose="020B0603020101020101" pitchFamily="50" charset="-127"/>
                            </a:rPr>
                            <m:t>2, 3, −1, 5, 1</m:t>
                          </m:r>
                        </m:e>
                      </m:d>
                    </m:oMath>
                  </m:oMathPara>
                </a14:m>
                <a:endParaRPr lang="ko-KR" altLang="en-US" sz="2000" b="0" kern="0" dirty="0" smtClean="0">
                  <a:solidFill>
                    <a:srgbClr val="035AB9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824923" y="3219319"/>
                <a:ext cx="1558952" cy="307777"/>
              </a:xfrm>
              <a:prstGeom prst="rect">
                <a:avLst/>
              </a:prstGeom>
              <a:blipFill>
                <a:blip r:embed="rId3"/>
                <a:stretch>
                  <a:fillRect b="-3922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 bwMode="auto">
          <a:xfrm>
            <a:off x="5515653" y="3090997"/>
            <a:ext cx="1500142" cy="4645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4323" tIns="47169" rIns="94323" bIns="47169" numCol="1" rtlCol="0" anchor="ctr" anchorCtr="0" compatLnSpc="1">
            <a:prstTxWarp prst="textNoShape">
              <a:avLst/>
            </a:prstTxWarp>
            <a:spAutoFit/>
          </a:bodyPr>
          <a:lstStyle/>
          <a:p>
            <a:pPr latinLnBrk="0"/>
            <a:r>
              <a:rPr lang="en-US" altLang="ko-KR" sz="2400" kern="0" dirty="0" smtClean="0">
                <a:solidFill>
                  <a:srgbClr val="035AB9"/>
                </a:solidFill>
                <a:latin typeface="+mn-ea"/>
              </a:rPr>
              <a:t>X * W = </a:t>
            </a:r>
            <a:endParaRPr lang="ko-KR" altLang="en-US" sz="2400" kern="0" dirty="0" smtClean="0">
              <a:solidFill>
                <a:srgbClr val="035AB9"/>
              </a:solidFill>
              <a:latin typeface="+mn-ea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/>
          <a:srcRect l="46970"/>
          <a:stretch/>
        </p:blipFill>
        <p:spPr>
          <a:xfrm>
            <a:off x="1136576" y="2163007"/>
            <a:ext cx="2880035" cy="2420399"/>
          </a:xfrm>
          <a:prstGeom prst="rect">
            <a:avLst/>
          </a:prstGeom>
        </p:spPr>
      </p:pic>
      <p:sp>
        <p:nvSpPr>
          <p:cNvPr id="8" name="타원 7"/>
          <p:cNvSpPr/>
          <p:nvPr/>
        </p:nvSpPr>
        <p:spPr bwMode="auto">
          <a:xfrm>
            <a:off x="486673" y="2134516"/>
            <a:ext cx="2388182" cy="2304274"/>
          </a:xfrm>
          <a:prstGeom prst="ellipse">
            <a:avLst/>
          </a:prstGeom>
          <a:noFill/>
          <a:ln w="9525" cap="flat" cmpd="sng" algn="ctr">
            <a:solidFill>
              <a:srgbClr val="C00000"/>
            </a:solidFill>
            <a:prstDash val="dash"/>
            <a:round/>
            <a:headEnd type="none" w="med" len="med"/>
            <a:tailEnd type="none" w="sm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2" name="오른쪽 화살표 11"/>
          <p:cNvSpPr/>
          <p:nvPr/>
        </p:nvSpPr>
        <p:spPr bwMode="auto">
          <a:xfrm>
            <a:off x="4572398" y="3123540"/>
            <a:ext cx="421623" cy="432048"/>
          </a:xfrm>
          <a:prstGeom prst="rightArrow">
            <a:avLst/>
          </a:prstGeom>
          <a:solidFill>
            <a:schemeClr val="bg1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sm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64482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/>
          <a:srcRect l="46970"/>
          <a:stretch/>
        </p:blipFill>
        <p:spPr>
          <a:xfrm>
            <a:off x="3009069" y="1458290"/>
            <a:ext cx="4471385" cy="3757780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273050" y="116632"/>
            <a:ext cx="6480150" cy="372258"/>
          </a:xfrm>
        </p:spPr>
        <p:txBody>
          <a:bodyPr/>
          <a:lstStyle/>
          <a:p>
            <a:r>
              <a:rPr lang="ko-KR" altLang="en-US" dirty="0" smtClean="0"/>
              <a:t>한가지 더</a:t>
            </a:r>
            <a:r>
              <a:rPr lang="en-US" altLang="ko-KR" dirty="0" smtClean="0"/>
              <a:t>,</a:t>
            </a:r>
            <a:r>
              <a:rPr lang="ko-KR" altLang="en-US" dirty="0" smtClean="0"/>
              <a:t> </a:t>
            </a:r>
            <a:r>
              <a:rPr lang="en-US" altLang="ko-KR" dirty="0" smtClean="0"/>
              <a:t>Bias</a:t>
            </a:r>
            <a:r>
              <a:rPr lang="ko-KR" altLang="en-US" dirty="0" smtClean="0"/>
              <a:t>를 </a:t>
            </a:r>
            <a:r>
              <a:rPr lang="en-US" altLang="ko-KR" dirty="0" smtClean="0"/>
              <a:t>Matrix</a:t>
            </a:r>
            <a:r>
              <a:rPr lang="ko-KR" altLang="en-US" dirty="0" smtClean="0"/>
              <a:t>에 넣어 함께 계산할 수도 있음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 bwMode="auto">
              <a:xfrm>
                <a:off x="4449229" y="4515892"/>
                <a:ext cx="1807089" cy="146110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0" tIns="0" rIns="0" bIns="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latinLnBrk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000" b="0" i="1" kern="0" smtClean="0">
                              <a:solidFill>
                                <a:srgbClr val="035AB9"/>
                              </a:solidFill>
                              <a:latin typeface="Cambria Math" panose="02040503050406030204" pitchFamily="18" charset="0"/>
                              <a:ea typeface="나눔바른고딕 Light" panose="020B0603020101020101" pitchFamily="50" charset="-127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altLang="ko-KR" sz="2000" b="0" i="1" kern="0" smtClean="0">
                                  <a:solidFill>
                                    <a:srgbClr val="035AB9"/>
                                  </a:solidFill>
                                  <a:latin typeface="Cambria Math" panose="02040503050406030204" pitchFamily="18" charset="0"/>
                                  <a:ea typeface="나눔바른고딕 Light" panose="020B0603020101020101" pitchFamily="50" charset="-127"/>
                                </a:rPr>
                              </m:ctrlPr>
                            </m:fPr>
                            <m:num>
                              <m:eqArr>
                                <m:eqArrPr>
                                  <m:ctrlPr>
                                    <a:rPr lang="en-US" altLang="ko-KR" sz="2000" b="0" i="1" kern="0" smtClean="0">
                                      <a:solidFill>
                                        <a:srgbClr val="035AB9"/>
                                      </a:solidFill>
                                      <a:latin typeface="Cambria Math" panose="02040503050406030204" pitchFamily="18" charset="0"/>
                                      <a:ea typeface="나눔바른고딕 Light" panose="020B0603020101020101" pitchFamily="50" charset="-127"/>
                                    </a:rPr>
                                  </m:ctrlPr>
                                </m:eqArrPr>
                                <m:e>
                                  <m:r>
                                    <a:rPr lang="en-US" altLang="ko-KR" sz="2000" b="0" i="1" kern="0" smtClean="0">
                                      <a:solidFill>
                                        <a:srgbClr val="035AB9"/>
                                      </a:solidFill>
                                      <a:latin typeface="Cambria Math" panose="02040503050406030204" pitchFamily="18" charset="0"/>
                                      <a:ea typeface="나눔바른고딕 Light" panose="020B0603020101020101" pitchFamily="50" charset="-127"/>
                                    </a:rPr>
                                    <m:t>0.1</m:t>
                                  </m:r>
                                </m:e>
                                <m:e>
                                  <m:r>
                                    <a:rPr lang="en-US" altLang="ko-KR" sz="2000" b="0" i="1" kern="0" smtClean="0">
                                      <a:solidFill>
                                        <a:srgbClr val="035AB9"/>
                                      </a:solidFill>
                                      <a:latin typeface="Cambria Math" panose="02040503050406030204" pitchFamily="18" charset="0"/>
                                      <a:ea typeface="나눔바른고딕 Light" panose="020B0603020101020101" pitchFamily="50" charset="-127"/>
                                    </a:rPr>
                                    <m:t>0.5</m:t>
                                  </m:r>
                                </m:e>
                                <m:e>
                                  <m:r>
                                    <a:rPr lang="en-US" altLang="ko-KR" sz="2000" b="0" i="1" kern="0" smtClean="0">
                                      <a:solidFill>
                                        <a:srgbClr val="035AB9"/>
                                      </a:solidFill>
                                      <a:latin typeface="Cambria Math" panose="02040503050406030204" pitchFamily="18" charset="0"/>
                                      <a:ea typeface="나눔바른고딕 Light" panose="020B0603020101020101" pitchFamily="50" charset="-127"/>
                                    </a:rPr>
                                    <m:t>2.5</m:t>
                                  </m:r>
                                </m:e>
                                <m:e>
                                  <m:r>
                                    <a:rPr lang="en-US" altLang="ko-KR" sz="2000" b="0" i="1" kern="0" smtClean="0">
                                      <a:solidFill>
                                        <a:srgbClr val="035AB9"/>
                                      </a:solidFill>
                                      <a:latin typeface="Cambria Math" panose="02040503050406030204" pitchFamily="18" charset="0"/>
                                      <a:ea typeface="나눔바른고딕 Light" panose="020B0603020101020101" pitchFamily="50" charset="-127"/>
                                    </a:rPr>
                                    <m:t>0.2</m:t>
                                  </m:r>
                                </m:e>
                              </m:eqArr>
                            </m:num>
                            <m:den>
                              <m:r>
                                <a:rPr lang="en-US" altLang="ko-KR" sz="2000" b="0" i="1" kern="0" smtClean="0">
                                  <a:solidFill>
                                    <a:srgbClr val="035AB9"/>
                                  </a:solidFill>
                                  <a:latin typeface="Cambria Math" panose="02040503050406030204" pitchFamily="18" charset="0"/>
                                  <a:ea typeface="나눔바른고딕 Light" panose="020B0603020101020101" pitchFamily="50" charset="-127"/>
                                </a:rPr>
                                <m:t>3.0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ko-KR" altLang="en-US" sz="1400" b="0" kern="0" dirty="0" smtClean="0">
                  <a:solidFill>
                    <a:srgbClr val="035AB9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449229" y="4515892"/>
                <a:ext cx="1807089" cy="146110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 bwMode="auto">
              <a:xfrm>
                <a:off x="1064568" y="3078801"/>
                <a:ext cx="1558952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latinLnBrk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000" b="0" i="1" kern="0" smtClean="0">
                              <a:solidFill>
                                <a:srgbClr val="035AB9"/>
                              </a:solidFill>
                              <a:latin typeface="Cambria Math" panose="02040503050406030204" pitchFamily="18" charset="0"/>
                              <a:ea typeface="나눔바른고딕 Light" panose="020B0603020101020101" pitchFamily="50" charset="-127"/>
                            </a:rPr>
                          </m:ctrlPr>
                        </m:dPr>
                        <m:e>
                          <m:r>
                            <a:rPr lang="en-US" altLang="ko-KR" sz="2000" b="0" i="1" kern="0" smtClean="0">
                              <a:solidFill>
                                <a:srgbClr val="035AB9"/>
                              </a:solidFill>
                              <a:latin typeface="Cambria Math" panose="02040503050406030204" pitchFamily="18" charset="0"/>
                              <a:ea typeface="나눔바른고딕 Light" panose="020B0603020101020101" pitchFamily="50" charset="-127"/>
                            </a:rPr>
                            <m:t>2, 3, −1, 5, 1</m:t>
                          </m:r>
                        </m:e>
                      </m:d>
                    </m:oMath>
                  </m:oMathPara>
                </a14:m>
                <a:endParaRPr lang="ko-KR" altLang="en-US" sz="2000" b="0" kern="0" dirty="0" smtClean="0">
                  <a:solidFill>
                    <a:srgbClr val="035AB9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64568" y="3078801"/>
                <a:ext cx="1558952" cy="307777"/>
              </a:xfrm>
              <a:prstGeom prst="rect">
                <a:avLst/>
              </a:prstGeom>
              <a:blipFill>
                <a:blip r:embed="rId4"/>
                <a:stretch>
                  <a:fillRect b="-3922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/>
          <p:cNvSpPr txBox="1"/>
          <p:nvPr/>
        </p:nvSpPr>
        <p:spPr bwMode="auto">
          <a:xfrm>
            <a:off x="333348" y="4200371"/>
            <a:ext cx="3117572" cy="10801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4323" tIns="47169" rIns="94323" bIns="47169" numCol="1" rtlCol="0" anchor="ctr" anchorCtr="0" compatLnSpc="1">
            <a:prstTxWarp prst="textNoShape">
              <a:avLst/>
            </a:prstTxWarp>
            <a:spAutoFit/>
          </a:bodyPr>
          <a:lstStyle/>
          <a:p>
            <a:pPr latinLnBrk="0"/>
            <a:r>
              <a:rPr lang="en-US" altLang="ko-KR" sz="1600" b="0" kern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Bias</a:t>
            </a:r>
            <a:r>
              <a:rPr lang="ko-KR" altLang="en-US" sz="1600" b="0" kern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는 따로 계산하기 귀찮아</a:t>
            </a:r>
            <a:endParaRPr lang="en-US" altLang="ko-KR" sz="1600" b="0" kern="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latinLnBrk="0"/>
            <a:r>
              <a:rPr lang="en-US" altLang="ko-KR" sz="1600" kern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Input</a:t>
            </a:r>
            <a:r>
              <a:rPr lang="ko-KR" altLang="en-US" sz="1600" kern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이 </a:t>
            </a:r>
            <a:r>
              <a:rPr lang="en-US" altLang="ko-KR" sz="1600" kern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</a:t>
            </a:r>
            <a:r>
              <a:rPr lang="ko-KR" altLang="en-US" sz="1600" kern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로 고정된 </a:t>
            </a:r>
            <a:r>
              <a:rPr lang="en-US" altLang="ko-KR" sz="1600" kern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weight</a:t>
            </a:r>
            <a:r>
              <a:rPr lang="ko-KR" altLang="en-US" sz="1600" kern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로</a:t>
            </a:r>
            <a:endParaRPr lang="en-US" altLang="ko-KR" sz="1600" kern="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latinLnBrk="0"/>
            <a:r>
              <a:rPr lang="ko-KR" altLang="en-US" sz="1600" kern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생각하고 한꺼번에 계산할 수도 있음</a:t>
            </a:r>
            <a:endParaRPr lang="en-US" altLang="ko-KR" sz="1600" kern="0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latinLnBrk="0"/>
            <a:r>
              <a:rPr lang="en-US" altLang="ko-KR" sz="1600" kern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(</a:t>
            </a:r>
            <a:r>
              <a:rPr lang="ko-KR" altLang="en-US" sz="1600" kern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필수는 아님</a:t>
            </a:r>
            <a:r>
              <a:rPr lang="en-US" altLang="ko-KR" sz="1600" kern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)</a:t>
            </a:r>
          </a:p>
        </p:txBody>
      </p:sp>
      <p:sp>
        <p:nvSpPr>
          <p:cNvPr id="10" name="타원 9"/>
          <p:cNvSpPr/>
          <p:nvPr/>
        </p:nvSpPr>
        <p:spPr bwMode="auto">
          <a:xfrm>
            <a:off x="2288704" y="3096668"/>
            <a:ext cx="288032" cy="242518"/>
          </a:xfrm>
          <a:prstGeom prst="ellipse">
            <a:avLst/>
          </a:prstGeom>
          <a:noFill/>
          <a:ln w="19050" cap="flat" cmpd="sng" algn="ctr">
            <a:solidFill>
              <a:srgbClr val="C00000"/>
            </a:solidFill>
            <a:prstDash val="dash"/>
            <a:round/>
            <a:headEnd type="none" w="med" len="med"/>
            <a:tailEnd type="none" w="sm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8" name="타원 17"/>
          <p:cNvSpPr/>
          <p:nvPr/>
        </p:nvSpPr>
        <p:spPr bwMode="auto">
          <a:xfrm>
            <a:off x="5100744" y="5734480"/>
            <a:ext cx="500327" cy="242518"/>
          </a:xfrm>
          <a:prstGeom prst="ellipse">
            <a:avLst/>
          </a:prstGeom>
          <a:noFill/>
          <a:ln w="19050" cap="flat" cmpd="sng" algn="ctr">
            <a:solidFill>
              <a:srgbClr val="C00000"/>
            </a:solidFill>
            <a:prstDash val="dash"/>
            <a:round/>
            <a:headEnd type="none" w="med" len="med"/>
            <a:tailEnd type="none" w="sm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46602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273049" y="116632"/>
            <a:ext cx="9151801" cy="372258"/>
          </a:xfrm>
        </p:spPr>
        <p:txBody>
          <a:bodyPr/>
          <a:lstStyle/>
          <a:p>
            <a:r>
              <a:rPr lang="ko-KR" altLang="en-US" dirty="0" smtClean="0"/>
              <a:t>실습에서는 간단하게 구현하기 위해 </a:t>
            </a:r>
            <a:r>
              <a:rPr lang="en-US" altLang="ko-KR" dirty="0" smtClean="0"/>
              <a:t>Matrix</a:t>
            </a:r>
            <a:r>
              <a:rPr lang="ko-KR" altLang="en-US" dirty="0" smtClean="0"/>
              <a:t>에 넣고 계산하겠음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 bwMode="auto">
              <a:xfrm>
                <a:off x="3447354" y="2852936"/>
                <a:ext cx="1807089" cy="11496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0" tIns="0" rIns="0" bIns="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latinLnBrk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000" b="0" i="1" kern="0" smtClean="0">
                              <a:solidFill>
                                <a:srgbClr val="035AB9"/>
                              </a:solidFill>
                              <a:latin typeface="Cambria Math" panose="02040503050406030204" pitchFamily="18" charset="0"/>
                              <a:ea typeface="나눔바른고딕 Light" panose="020B0603020101020101" pitchFamily="50" charset="-127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000" b="0" i="1" kern="0" smtClean="0">
                                  <a:solidFill>
                                    <a:srgbClr val="035AB9"/>
                                  </a:solidFill>
                                  <a:latin typeface="Cambria Math" panose="02040503050406030204" pitchFamily="18" charset="0"/>
                                  <a:ea typeface="나눔바른고딕 Light" panose="020B0603020101020101" pitchFamily="50" charset="-127"/>
                                </a:rPr>
                              </m:ctrlPr>
                            </m:eqArrPr>
                            <m:e>
                              <m:r>
                                <a:rPr lang="en-US" altLang="ko-KR" sz="2000" b="0" i="1" kern="0" smtClean="0">
                                  <a:solidFill>
                                    <a:srgbClr val="035AB9"/>
                                  </a:solidFill>
                                  <a:latin typeface="Cambria Math" panose="02040503050406030204" pitchFamily="18" charset="0"/>
                                  <a:ea typeface="나눔바른고딕 Light" panose="020B0603020101020101" pitchFamily="50" charset="-127"/>
                                </a:rPr>
                                <m:t>0.1</m:t>
                              </m:r>
                            </m:e>
                            <m:e>
                              <m:r>
                                <a:rPr lang="en-US" altLang="ko-KR" sz="2000" b="0" i="1" kern="0" smtClean="0">
                                  <a:solidFill>
                                    <a:srgbClr val="035AB9"/>
                                  </a:solidFill>
                                  <a:latin typeface="Cambria Math" panose="02040503050406030204" pitchFamily="18" charset="0"/>
                                  <a:ea typeface="나눔바른고딕 Light" panose="020B0603020101020101" pitchFamily="50" charset="-127"/>
                                </a:rPr>
                                <m:t>0.5</m:t>
                              </m:r>
                            </m:e>
                            <m:e>
                              <m:r>
                                <a:rPr lang="en-US" altLang="ko-KR" sz="2000" b="0" i="1" kern="0" smtClean="0">
                                  <a:solidFill>
                                    <a:srgbClr val="035AB9"/>
                                  </a:solidFill>
                                  <a:latin typeface="Cambria Math" panose="02040503050406030204" pitchFamily="18" charset="0"/>
                                  <a:ea typeface="나눔바른고딕 Light" panose="020B0603020101020101" pitchFamily="50" charset="-127"/>
                                </a:rPr>
                                <m:t>2.5</m:t>
                              </m:r>
                            </m:e>
                            <m:e>
                              <m:r>
                                <a:rPr lang="en-US" altLang="ko-KR" sz="2000" b="0" i="1" kern="0" smtClean="0">
                                  <a:solidFill>
                                    <a:srgbClr val="035AB9"/>
                                  </a:solidFill>
                                  <a:latin typeface="Cambria Math" panose="02040503050406030204" pitchFamily="18" charset="0"/>
                                  <a:ea typeface="나눔바른고딕 Light" panose="020B0603020101020101" pitchFamily="50" charset="-127"/>
                                </a:rPr>
                                <m:t>0.2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1400" b="0" kern="0" dirty="0" smtClean="0">
                  <a:solidFill>
                    <a:srgbClr val="035AB9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447354" y="2852936"/>
                <a:ext cx="1807089" cy="114967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 bwMode="auto">
              <a:xfrm>
                <a:off x="2654981" y="3273884"/>
                <a:ext cx="1320618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latinLnBrk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000" b="0" i="1" kern="0" smtClean="0">
                              <a:solidFill>
                                <a:srgbClr val="035AB9"/>
                              </a:solidFill>
                              <a:latin typeface="Cambria Math" panose="02040503050406030204" pitchFamily="18" charset="0"/>
                              <a:ea typeface="나눔바른고딕 Light" panose="020B0603020101020101" pitchFamily="50" charset="-127"/>
                            </a:rPr>
                          </m:ctrlPr>
                        </m:dPr>
                        <m:e>
                          <m:r>
                            <a:rPr lang="en-US" altLang="ko-KR" sz="2000" b="0" i="1" kern="0" smtClean="0">
                              <a:solidFill>
                                <a:srgbClr val="035AB9"/>
                              </a:solidFill>
                              <a:latin typeface="Cambria Math" panose="02040503050406030204" pitchFamily="18" charset="0"/>
                              <a:ea typeface="나눔바른고딕 Light" panose="020B0603020101020101" pitchFamily="50" charset="-127"/>
                            </a:rPr>
                            <m:t>2, 3, −1, 5</m:t>
                          </m:r>
                        </m:e>
                      </m:d>
                    </m:oMath>
                  </m:oMathPara>
                </a14:m>
                <a:endParaRPr lang="ko-KR" altLang="en-US" sz="2000" b="0" kern="0" dirty="0" smtClean="0">
                  <a:solidFill>
                    <a:srgbClr val="035AB9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654981" y="3273884"/>
                <a:ext cx="1320618" cy="307777"/>
              </a:xfrm>
              <a:prstGeom prst="rect">
                <a:avLst/>
              </a:prstGeom>
              <a:blipFill>
                <a:blip r:embed="rId3"/>
                <a:stretch>
                  <a:fillRect b="-3922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/>
          <p:cNvSpPr txBox="1"/>
          <p:nvPr/>
        </p:nvSpPr>
        <p:spPr bwMode="auto">
          <a:xfrm>
            <a:off x="560512" y="3166508"/>
            <a:ext cx="2245538" cy="4645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4323" tIns="47169" rIns="94323" bIns="47169" numCol="1" rtlCol="0" anchor="ctr" anchorCtr="0" compatLnSpc="1">
            <a:prstTxWarp prst="textNoShape">
              <a:avLst/>
            </a:prstTxWarp>
            <a:spAutoFit/>
          </a:bodyPr>
          <a:lstStyle/>
          <a:p>
            <a:pPr latinLnBrk="0"/>
            <a:r>
              <a:rPr lang="en-US" altLang="ko-KR" sz="2400" kern="0" dirty="0" smtClean="0">
                <a:solidFill>
                  <a:srgbClr val="035AB9"/>
                </a:solidFill>
                <a:latin typeface="+mn-ea"/>
              </a:rPr>
              <a:t>(X * W) </a:t>
            </a:r>
            <a:r>
              <a:rPr lang="en-US" altLang="ko-KR" sz="2000" kern="0" dirty="0" smtClean="0">
                <a:solidFill>
                  <a:srgbClr val="035AB9"/>
                </a:solidFill>
                <a:latin typeface="+mn-ea"/>
              </a:rPr>
              <a:t>+ 3</a:t>
            </a:r>
            <a:r>
              <a:rPr lang="en-US" altLang="ko-KR" sz="2400" kern="0" dirty="0" smtClean="0">
                <a:solidFill>
                  <a:srgbClr val="035AB9"/>
                </a:solidFill>
                <a:latin typeface="+mn-ea"/>
              </a:rPr>
              <a:t> = </a:t>
            </a:r>
            <a:endParaRPr lang="ko-KR" altLang="en-US" sz="2400" kern="0" dirty="0" smtClean="0">
              <a:solidFill>
                <a:srgbClr val="035AB9"/>
              </a:solidFill>
              <a:latin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 bwMode="auto">
              <a:xfrm>
                <a:off x="7751458" y="2664620"/>
                <a:ext cx="1807089" cy="146110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0" tIns="0" rIns="0" bIns="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latinLnBrk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000" b="0" i="1" kern="0" smtClean="0">
                              <a:solidFill>
                                <a:srgbClr val="035AB9"/>
                              </a:solidFill>
                              <a:latin typeface="Cambria Math" panose="02040503050406030204" pitchFamily="18" charset="0"/>
                              <a:ea typeface="나눔바른고딕 Light" panose="020B0603020101020101" pitchFamily="50" charset="-127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altLang="ko-KR" sz="2000" b="0" i="1" kern="0" smtClean="0">
                                  <a:solidFill>
                                    <a:srgbClr val="035AB9"/>
                                  </a:solidFill>
                                  <a:latin typeface="Cambria Math" panose="02040503050406030204" pitchFamily="18" charset="0"/>
                                  <a:ea typeface="나눔바른고딕 Light" panose="020B0603020101020101" pitchFamily="50" charset="-127"/>
                                </a:rPr>
                              </m:ctrlPr>
                            </m:fPr>
                            <m:num>
                              <m:eqArr>
                                <m:eqArrPr>
                                  <m:ctrlPr>
                                    <a:rPr lang="en-US" altLang="ko-KR" sz="2000" b="0" i="1" kern="0" smtClean="0">
                                      <a:solidFill>
                                        <a:srgbClr val="035AB9"/>
                                      </a:solidFill>
                                      <a:latin typeface="Cambria Math" panose="02040503050406030204" pitchFamily="18" charset="0"/>
                                      <a:ea typeface="나눔바른고딕 Light" panose="020B0603020101020101" pitchFamily="50" charset="-127"/>
                                    </a:rPr>
                                  </m:ctrlPr>
                                </m:eqArrPr>
                                <m:e>
                                  <m:r>
                                    <a:rPr lang="en-US" altLang="ko-KR" sz="2000" b="0" i="1" kern="0" smtClean="0">
                                      <a:solidFill>
                                        <a:srgbClr val="035AB9"/>
                                      </a:solidFill>
                                      <a:latin typeface="Cambria Math" panose="02040503050406030204" pitchFamily="18" charset="0"/>
                                      <a:ea typeface="나눔바른고딕 Light" panose="020B0603020101020101" pitchFamily="50" charset="-127"/>
                                    </a:rPr>
                                    <m:t>0.1</m:t>
                                  </m:r>
                                </m:e>
                                <m:e>
                                  <m:r>
                                    <a:rPr lang="en-US" altLang="ko-KR" sz="2000" b="0" i="1" kern="0" smtClean="0">
                                      <a:solidFill>
                                        <a:srgbClr val="035AB9"/>
                                      </a:solidFill>
                                      <a:latin typeface="Cambria Math" panose="02040503050406030204" pitchFamily="18" charset="0"/>
                                      <a:ea typeface="나눔바른고딕 Light" panose="020B0603020101020101" pitchFamily="50" charset="-127"/>
                                    </a:rPr>
                                    <m:t>0.5</m:t>
                                  </m:r>
                                </m:e>
                                <m:e>
                                  <m:r>
                                    <a:rPr lang="en-US" altLang="ko-KR" sz="2000" b="0" i="1" kern="0" smtClean="0">
                                      <a:solidFill>
                                        <a:srgbClr val="035AB9"/>
                                      </a:solidFill>
                                      <a:latin typeface="Cambria Math" panose="02040503050406030204" pitchFamily="18" charset="0"/>
                                      <a:ea typeface="나눔바른고딕 Light" panose="020B0603020101020101" pitchFamily="50" charset="-127"/>
                                    </a:rPr>
                                    <m:t>2.5</m:t>
                                  </m:r>
                                </m:e>
                                <m:e>
                                  <m:r>
                                    <a:rPr lang="en-US" altLang="ko-KR" sz="2000" b="0" i="1" kern="0" smtClean="0">
                                      <a:solidFill>
                                        <a:srgbClr val="035AB9"/>
                                      </a:solidFill>
                                      <a:latin typeface="Cambria Math" panose="02040503050406030204" pitchFamily="18" charset="0"/>
                                      <a:ea typeface="나눔바른고딕 Light" panose="020B0603020101020101" pitchFamily="50" charset="-127"/>
                                    </a:rPr>
                                    <m:t>0.2</m:t>
                                  </m:r>
                                </m:e>
                              </m:eqArr>
                            </m:num>
                            <m:den>
                              <m:r>
                                <a:rPr lang="en-US" altLang="ko-KR" sz="2000" b="0" i="1" kern="0" smtClean="0">
                                  <a:solidFill>
                                    <a:srgbClr val="035AB9"/>
                                  </a:solidFill>
                                  <a:latin typeface="Cambria Math" panose="02040503050406030204" pitchFamily="18" charset="0"/>
                                  <a:ea typeface="나눔바른고딕 Light" panose="020B0603020101020101" pitchFamily="50" charset="-127"/>
                                </a:rPr>
                                <m:t>3.0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ko-KR" altLang="en-US" sz="1400" b="0" kern="0" dirty="0" smtClean="0">
                  <a:solidFill>
                    <a:srgbClr val="035AB9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751458" y="2664620"/>
                <a:ext cx="1807089" cy="146110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 bwMode="auto">
              <a:xfrm>
                <a:off x="6760930" y="3244977"/>
                <a:ext cx="1558952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latinLnBrk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2000" b="0" i="1" kern="0" smtClean="0">
                              <a:solidFill>
                                <a:srgbClr val="035AB9"/>
                              </a:solidFill>
                              <a:latin typeface="Cambria Math" panose="02040503050406030204" pitchFamily="18" charset="0"/>
                              <a:ea typeface="나눔바른고딕 Light" panose="020B0603020101020101" pitchFamily="50" charset="-127"/>
                            </a:rPr>
                          </m:ctrlPr>
                        </m:dPr>
                        <m:e>
                          <m:r>
                            <a:rPr lang="en-US" altLang="ko-KR" sz="2000" b="0" i="1" kern="0" smtClean="0">
                              <a:solidFill>
                                <a:srgbClr val="035AB9"/>
                              </a:solidFill>
                              <a:latin typeface="Cambria Math" panose="02040503050406030204" pitchFamily="18" charset="0"/>
                              <a:ea typeface="나눔바른고딕 Light" panose="020B0603020101020101" pitchFamily="50" charset="-127"/>
                            </a:rPr>
                            <m:t>2, 3, −1, 5, 1</m:t>
                          </m:r>
                        </m:e>
                      </m:d>
                    </m:oMath>
                  </m:oMathPara>
                </a14:m>
                <a:endParaRPr lang="ko-KR" altLang="en-US" sz="2000" b="0" kern="0" dirty="0" smtClean="0">
                  <a:solidFill>
                    <a:srgbClr val="035AB9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760930" y="3244977"/>
                <a:ext cx="1558952" cy="307777"/>
              </a:xfrm>
              <a:prstGeom prst="rect">
                <a:avLst/>
              </a:prstGeom>
              <a:blipFill>
                <a:blip r:embed="rId5"/>
                <a:stretch>
                  <a:fillRect b="-5882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/>
          <p:cNvSpPr txBox="1"/>
          <p:nvPr/>
        </p:nvSpPr>
        <p:spPr bwMode="auto">
          <a:xfrm>
            <a:off x="4654648" y="3212976"/>
            <a:ext cx="600857" cy="4030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4323" tIns="47169" rIns="94323" bIns="47169" numCol="1" rtlCol="0" anchor="ctr" anchorCtr="0" compatLnSpc="1">
            <a:prstTxWarp prst="textNoShape">
              <a:avLst/>
            </a:prstTxWarp>
            <a:spAutoFit/>
          </a:bodyPr>
          <a:lstStyle/>
          <a:p>
            <a:pPr latinLnBrk="0"/>
            <a:r>
              <a:rPr lang="en-US" altLang="ko-KR" sz="2000" kern="0" dirty="0" smtClean="0">
                <a:solidFill>
                  <a:srgbClr val="035AB9"/>
                </a:solidFill>
                <a:latin typeface="+mn-ea"/>
              </a:rPr>
              <a:t>+ 3</a:t>
            </a:r>
            <a:endParaRPr lang="ko-KR" altLang="en-US" sz="2000" kern="0" dirty="0" smtClean="0">
              <a:solidFill>
                <a:srgbClr val="035AB9"/>
              </a:solidFill>
              <a:latin typeface="+mn-ea"/>
            </a:endParaRPr>
          </a:p>
        </p:txBody>
      </p:sp>
      <p:sp>
        <p:nvSpPr>
          <p:cNvPr id="19" name="오른쪽 화살표 18"/>
          <p:cNvSpPr/>
          <p:nvPr/>
        </p:nvSpPr>
        <p:spPr bwMode="auto">
          <a:xfrm>
            <a:off x="5838207" y="3199051"/>
            <a:ext cx="421623" cy="432048"/>
          </a:xfrm>
          <a:prstGeom prst="rightArrow">
            <a:avLst/>
          </a:prstGeom>
          <a:solidFill>
            <a:schemeClr val="bg1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sm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 bwMode="auto">
          <a:xfrm>
            <a:off x="848544" y="1509129"/>
            <a:ext cx="8352928" cy="372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4323" tIns="47169" rIns="94323" bIns="47169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latinLnBrk="0"/>
            <a:r>
              <a:rPr lang="en-US" altLang="ko-KR" b="1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Bias</a:t>
            </a:r>
            <a:r>
              <a:rPr lang="ko-KR" altLang="en-US" b="1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</a:t>
            </a:r>
            <a:r>
              <a:rPr lang="en-US" altLang="ko-KR" b="1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Input</a:t>
            </a:r>
            <a:r>
              <a:rPr lang="ko-KR" altLang="en-US" b="1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이 </a:t>
            </a:r>
            <a:r>
              <a:rPr lang="en-US" altLang="ko-KR" b="1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</a:t>
            </a:r>
            <a:r>
              <a:rPr lang="ko-KR" altLang="en-US" b="1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로 고정된 </a:t>
            </a:r>
            <a:r>
              <a:rPr lang="en-US" altLang="ko-KR" b="1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weight</a:t>
            </a:r>
            <a:r>
              <a:rPr lang="ko-KR" altLang="en-US" b="1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로 변형하여 배열에 포함시켜도 결과는 같음</a:t>
            </a:r>
          </a:p>
        </p:txBody>
      </p:sp>
    </p:spTree>
    <p:extLst>
      <p:ext uri="{BB962C8B-B14F-4D97-AF65-F5344CB8AC3E}">
        <p14:creationId xmlns:p14="http://schemas.microsoft.com/office/powerpoint/2010/main" val="3139209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그 결과를 </a:t>
            </a:r>
            <a:r>
              <a:rPr lang="en-US" altLang="ko-KR" dirty="0" smtClean="0"/>
              <a:t>Activation Function</a:t>
            </a:r>
            <a:r>
              <a:rPr lang="ko-KR" altLang="en-US" dirty="0" smtClean="0"/>
              <a:t>에 넣으면 끝</a:t>
            </a:r>
            <a:r>
              <a:rPr lang="en-US" altLang="ko-KR" dirty="0" smtClean="0"/>
              <a:t>!</a:t>
            </a:r>
            <a:endParaRPr lang="ko-KR" altLang="en-US" dirty="0"/>
          </a:p>
        </p:txBody>
      </p:sp>
      <p:grpSp>
        <p:nvGrpSpPr>
          <p:cNvPr id="10" name="그룹 9"/>
          <p:cNvGrpSpPr/>
          <p:nvPr/>
        </p:nvGrpSpPr>
        <p:grpSpPr>
          <a:xfrm>
            <a:off x="4963695" y="2706972"/>
            <a:ext cx="2797617" cy="1461106"/>
            <a:chOff x="4963695" y="2706972"/>
            <a:chExt cx="2797617" cy="146110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/>
                <p:cNvSpPr txBox="1"/>
                <p:nvPr/>
              </p:nvSpPr>
              <p:spPr bwMode="auto">
                <a:xfrm>
                  <a:off x="5954223" y="2706972"/>
                  <a:ext cx="1807089" cy="146110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9525" algn="ctr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0" tIns="0" rIns="0" bIns="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latinLnBrk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ko-KR" sz="2000" b="0" i="1" kern="0" smtClean="0">
                                <a:solidFill>
                                  <a:srgbClr val="035AB9"/>
                                </a:solidFill>
                                <a:latin typeface="Cambria Math" panose="02040503050406030204" pitchFamily="18" charset="0"/>
                                <a:ea typeface="나눔바른고딕 Light" panose="020B0603020101020101" pitchFamily="50" charset="-127"/>
                              </a:rPr>
                            </m:ctrlPr>
                          </m:dPr>
                          <m:e>
                            <m:f>
                              <m:fPr>
                                <m:type m:val="noBar"/>
                                <m:ctrlPr>
                                  <a:rPr lang="en-US" altLang="ko-KR" sz="2000" b="0" i="1" kern="0" smtClean="0">
                                    <a:solidFill>
                                      <a:srgbClr val="035AB9"/>
                                    </a:solidFill>
                                    <a:latin typeface="Cambria Math" panose="02040503050406030204" pitchFamily="18" charset="0"/>
                                    <a:ea typeface="나눔바른고딕 Light" panose="020B0603020101020101" pitchFamily="50" charset="-127"/>
                                  </a:rPr>
                                </m:ctrlPr>
                              </m:fPr>
                              <m:num>
                                <m:eqArr>
                                  <m:eqArrPr>
                                    <m:ctrlPr>
                                      <a:rPr lang="en-US" altLang="ko-KR" sz="2000" b="0" i="1" kern="0" smtClean="0">
                                        <a:solidFill>
                                          <a:srgbClr val="035AB9"/>
                                        </a:solidFill>
                                        <a:latin typeface="Cambria Math" panose="02040503050406030204" pitchFamily="18" charset="0"/>
                                        <a:ea typeface="나눔바른고딕 Light" panose="020B0603020101020101" pitchFamily="50" charset="-127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altLang="ko-KR" sz="2000" b="0" i="1" kern="0" smtClean="0">
                                        <a:solidFill>
                                          <a:srgbClr val="035AB9"/>
                                        </a:solidFill>
                                        <a:latin typeface="Cambria Math" panose="02040503050406030204" pitchFamily="18" charset="0"/>
                                        <a:ea typeface="나눔바른고딕 Light" panose="020B0603020101020101" pitchFamily="50" charset="-127"/>
                                      </a:rPr>
                                      <m:t>0.1</m:t>
                                    </m:r>
                                  </m:e>
                                  <m:e>
                                    <m:r>
                                      <a:rPr lang="en-US" altLang="ko-KR" sz="2000" b="0" i="1" kern="0" smtClean="0">
                                        <a:solidFill>
                                          <a:srgbClr val="035AB9"/>
                                        </a:solidFill>
                                        <a:latin typeface="Cambria Math" panose="02040503050406030204" pitchFamily="18" charset="0"/>
                                        <a:ea typeface="나눔바른고딕 Light" panose="020B0603020101020101" pitchFamily="50" charset="-127"/>
                                      </a:rPr>
                                      <m:t>0.5</m:t>
                                    </m:r>
                                  </m:e>
                                  <m:e>
                                    <m:r>
                                      <a:rPr lang="en-US" altLang="ko-KR" sz="2000" b="0" i="1" kern="0" smtClean="0">
                                        <a:solidFill>
                                          <a:srgbClr val="035AB9"/>
                                        </a:solidFill>
                                        <a:latin typeface="Cambria Math" panose="02040503050406030204" pitchFamily="18" charset="0"/>
                                        <a:ea typeface="나눔바른고딕 Light" panose="020B0603020101020101" pitchFamily="50" charset="-127"/>
                                      </a:rPr>
                                      <m:t>2.5</m:t>
                                    </m:r>
                                  </m:e>
                                  <m:e>
                                    <m:r>
                                      <a:rPr lang="en-US" altLang="ko-KR" sz="2000" b="0" i="1" kern="0" smtClean="0">
                                        <a:solidFill>
                                          <a:srgbClr val="035AB9"/>
                                        </a:solidFill>
                                        <a:latin typeface="Cambria Math" panose="02040503050406030204" pitchFamily="18" charset="0"/>
                                        <a:ea typeface="나눔바른고딕 Light" panose="020B0603020101020101" pitchFamily="50" charset="-127"/>
                                      </a:rPr>
                                      <m:t>0.2</m:t>
                                    </m:r>
                                  </m:e>
                                </m:eqArr>
                              </m:num>
                              <m:den>
                                <m:r>
                                  <a:rPr lang="en-US" altLang="ko-KR" sz="2000" b="0" i="1" kern="0" smtClean="0">
                                    <a:solidFill>
                                      <a:srgbClr val="035AB9"/>
                                    </a:solidFill>
                                    <a:latin typeface="Cambria Math" panose="02040503050406030204" pitchFamily="18" charset="0"/>
                                    <a:ea typeface="나눔바른고딕 Light" panose="020B0603020101020101" pitchFamily="50" charset="-127"/>
                                  </a:rPr>
                                  <m:t>3.0</m:t>
                                </m:r>
                              </m:den>
                            </m:f>
                          </m:e>
                        </m:d>
                      </m:oMath>
                    </m:oMathPara>
                  </a14:m>
                  <a:endParaRPr lang="ko-KR" altLang="en-US" sz="1400" b="0" kern="0" dirty="0" smtClean="0">
                    <a:solidFill>
                      <a:srgbClr val="035AB9"/>
                    </a:solidFill>
                    <a:latin typeface="나눔바른고딕 Light" panose="020B0603020101020101" pitchFamily="50" charset="-127"/>
                    <a:ea typeface="나눔바른고딕 Light" panose="020B0603020101020101" pitchFamily="50" charset="-127"/>
                  </a:endParaRPr>
                </a:p>
              </p:txBody>
            </p:sp>
          </mc:Choice>
          <mc:Fallback xmlns="">
            <p:sp>
              <p:nvSpPr>
                <p:cNvPr id="4" name="TextBox 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5954223" y="2706972"/>
                  <a:ext cx="1807089" cy="1461106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/>
                <p:cNvSpPr txBox="1"/>
                <p:nvPr/>
              </p:nvSpPr>
              <p:spPr bwMode="auto">
                <a:xfrm>
                  <a:off x="4963695" y="3287329"/>
                  <a:ext cx="1558952" cy="30777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9525" algn="ctr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latinLnBrk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ko-KR" sz="2000" b="0" i="1" kern="0" smtClean="0">
                                <a:solidFill>
                                  <a:srgbClr val="035AB9"/>
                                </a:solidFill>
                                <a:latin typeface="Cambria Math" panose="02040503050406030204" pitchFamily="18" charset="0"/>
                                <a:ea typeface="나눔바른고딕 Light" panose="020B0603020101020101" pitchFamily="50" charset="-127"/>
                              </a:rPr>
                            </m:ctrlPr>
                          </m:dPr>
                          <m:e>
                            <m:r>
                              <a:rPr lang="en-US" altLang="ko-KR" sz="2000" b="0" i="1" kern="0" smtClean="0">
                                <a:solidFill>
                                  <a:srgbClr val="035AB9"/>
                                </a:solidFill>
                                <a:latin typeface="Cambria Math" panose="02040503050406030204" pitchFamily="18" charset="0"/>
                                <a:ea typeface="나눔바른고딕 Light" panose="020B0603020101020101" pitchFamily="50" charset="-127"/>
                              </a:rPr>
                              <m:t>2, 3, −1, 5, 1</m:t>
                            </m:r>
                          </m:e>
                        </m:d>
                      </m:oMath>
                    </m:oMathPara>
                  </a14:m>
                  <a:endParaRPr lang="ko-KR" altLang="en-US" sz="2000" b="0" kern="0" dirty="0" smtClean="0">
                    <a:solidFill>
                      <a:srgbClr val="035AB9"/>
                    </a:solidFill>
                    <a:latin typeface="나눔바른고딕 Light" panose="020B0603020101020101" pitchFamily="50" charset="-127"/>
                    <a:ea typeface="나눔바른고딕 Light" panose="020B0603020101020101" pitchFamily="50" charset="-127"/>
                  </a:endParaRPr>
                </a:p>
              </p:txBody>
            </p:sp>
          </mc:Choice>
          <mc:Fallback xmlns="">
            <p:sp>
              <p:nvSpPr>
                <p:cNvPr id="5" name="TextBox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963695" y="3287329"/>
                  <a:ext cx="1558952" cy="307777"/>
                </a:xfrm>
                <a:prstGeom prst="rect">
                  <a:avLst/>
                </a:prstGeom>
                <a:blipFill>
                  <a:blip r:embed="rId3"/>
                  <a:stretch>
                    <a:fillRect b="-5882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7" name="왼쪽 대괄호 6"/>
          <p:cNvSpPr/>
          <p:nvPr/>
        </p:nvSpPr>
        <p:spPr bwMode="auto">
          <a:xfrm>
            <a:off x="4846891" y="2591743"/>
            <a:ext cx="233608" cy="1656184"/>
          </a:xfrm>
          <a:prstGeom prst="leftBracket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sm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8" name="왼쪽 대괄호 7"/>
          <p:cNvSpPr/>
          <p:nvPr/>
        </p:nvSpPr>
        <p:spPr bwMode="auto">
          <a:xfrm rot="10800000">
            <a:off x="7279567" y="2609433"/>
            <a:ext cx="233608" cy="1656184"/>
          </a:xfrm>
          <a:prstGeom prst="leftBracket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sm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 bwMode="auto">
          <a:xfrm>
            <a:off x="1505007" y="3118878"/>
            <a:ext cx="3319550" cy="5261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4323" tIns="47169" rIns="94323" bIns="47169" numCol="1" rtlCol="0" anchor="ctr" anchorCtr="0" compatLnSpc="1">
            <a:prstTxWarp prst="textNoShape">
              <a:avLst/>
            </a:prstTxWarp>
            <a:spAutoFit/>
          </a:bodyPr>
          <a:lstStyle/>
          <a:p>
            <a:pPr latinLnBrk="0"/>
            <a:r>
              <a:rPr lang="en-US" altLang="ko-KR" sz="2800" b="1" kern="0" dirty="0" smtClean="0">
                <a:latin typeface="+mn-ea"/>
              </a:rPr>
              <a:t>Output = Sigmoid</a:t>
            </a:r>
            <a:endParaRPr lang="ko-KR" altLang="en-US" sz="2800" b="1" kern="0" dirty="0" smtClean="0">
              <a:latin typeface="+mn-ea"/>
            </a:endParaRPr>
          </a:p>
        </p:txBody>
      </p:sp>
      <p:sp>
        <p:nvSpPr>
          <p:cNvPr id="11" name="TextBox 10"/>
          <p:cNvSpPr txBox="1"/>
          <p:nvPr/>
        </p:nvSpPr>
        <p:spPr bwMode="auto">
          <a:xfrm>
            <a:off x="3314173" y="3595106"/>
            <a:ext cx="1298164" cy="6492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4323" tIns="47169" rIns="94323" bIns="47169" numCol="1" rtlCol="0" anchor="ctr" anchorCtr="0" compatLnSpc="1">
            <a:prstTxWarp prst="textNoShape">
              <a:avLst/>
            </a:prstTxWarp>
            <a:spAutoFit/>
          </a:bodyPr>
          <a:lstStyle/>
          <a:p>
            <a:pPr latinLnBrk="0"/>
            <a:r>
              <a:rPr lang="en-US" altLang="ko-KR" kern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(Activation</a:t>
            </a:r>
          </a:p>
          <a:p>
            <a:pPr latinLnBrk="0"/>
            <a:r>
              <a:rPr lang="en-US" altLang="ko-KR" kern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 Function)</a:t>
            </a:r>
            <a:endParaRPr lang="ko-KR" altLang="en-US" kern="0" dirty="0" smtClean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01604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실습</a:t>
            </a:r>
            <a:r>
              <a:rPr lang="en-US" altLang="ko-KR" dirty="0" smtClean="0"/>
              <a:t>] Lab2_Single_Perceptron</a:t>
            </a:r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2600" y="2564904"/>
            <a:ext cx="7206384" cy="3532792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4728" y="1052736"/>
            <a:ext cx="4248472" cy="1173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09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TIP) GPU </a:t>
            </a:r>
            <a:r>
              <a:rPr lang="ko-KR" altLang="en-US" dirty="0" smtClean="0"/>
              <a:t>사용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 bwMode="auto">
          <a:xfrm>
            <a:off x="1136576" y="908720"/>
            <a:ext cx="6727534" cy="14802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4323" tIns="47169" rIns="94323" bIns="47169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285750" indent="-285750" latinLnBrk="0">
              <a:lnSpc>
                <a:spcPct val="150000"/>
              </a:lnSpc>
              <a:buFontTx/>
              <a:buChar char="-"/>
            </a:pPr>
            <a:r>
              <a:rPr lang="en-US" altLang="ko-KR" sz="2000" b="0" kern="0" dirty="0" err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Tensorflow</a:t>
            </a:r>
            <a:r>
              <a:rPr lang="en-US" altLang="ko-KR" sz="2000" b="0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GPU </a:t>
            </a:r>
            <a:r>
              <a:rPr lang="ko-KR" altLang="en-US" sz="2000" b="0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버전을 설치해야 함</a:t>
            </a:r>
            <a:endParaRPr lang="en-US" altLang="ko-KR" sz="2000" b="0" kern="0" dirty="0" smtClean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85750" indent="-285750" latinLnBrk="0">
              <a:lnSpc>
                <a:spcPct val="150000"/>
              </a:lnSpc>
              <a:buFontTx/>
              <a:buChar char="-"/>
            </a:pPr>
            <a:r>
              <a:rPr lang="en-US" altLang="ko-KR" sz="2000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Node </a:t>
            </a:r>
            <a:r>
              <a:rPr lang="ko-KR" altLang="en-US" sz="2000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별로 </a:t>
            </a:r>
            <a:r>
              <a:rPr lang="en-US" altLang="ko-KR" sz="2000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Device (CPU/GPU)</a:t>
            </a:r>
            <a:r>
              <a:rPr lang="ko-KR" altLang="en-US" sz="2000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설정 할 수 있음</a:t>
            </a:r>
            <a:endParaRPr lang="en-US" altLang="ko-KR" sz="2000" kern="0" dirty="0" smtClean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85750" indent="-285750" latinLnBrk="0">
              <a:lnSpc>
                <a:spcPct val="150000"/>
              </a:lnSpc>
              <a:buFontTx/>
              <a:buChar char="-"/>
            </a:pPr>
            <a:r>
              <a:rPr lang="en-US" altLang="ko-KR" sz="2000" b="0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GPU</a:t>
            </a:r>
            <a:r>
              <a:rPr lang="ko-KR" altLang="en-US" sz="2000" b="0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의 메모리를 초과하는 데이터를 </a:t>
            </a:r>
            <a:r>
              <a:rPr lang="en-US" altLang="ko-KR" sz="2000" b="0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Feed</a:t>
            </a:r>
            <a:r>
              <a:rPr lang="ko-KR" altLang="en-US" sz="2000" b="0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하면 다운 됨</a:t>
            </a:r>
            <a:r>
              <a:rPr lang="en-US" altLang="ko-KR" sz="2000" b="0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(</a:t>
            </a:r>
            <a:r>
              <a:rPr lang="ko-KR" altLang="en-US" sz="2000" b="0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주의</a:t>
            </a:r>
            <a:r>
              <a:rPr lang="en-US" altLang="ko-KR" sz="2000" b="0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)</a:t>
            </a:r>
            <a:endParaRPr lang="ko-KR" altLang="en-US" sz="2000" b="0" kern="0" dirty="0" smtClean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512" y="3068960"/>
            <a:ext cx="9013229" cy="1513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274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Multinomial Logistic Regression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8361824" y="188640"/>
            <a:ext cx="15139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dirty="0" err="1">
                <a:solidFill>
                  <a:schemeClr val="bg1"/>
                </a:solidFill>
                <a:latin typeface="+mn-ea"/>
              </a:rPr>
              <a:t>tf.nn.softmax</a:t>
            </a:r>
            <a:endParaRPr lang="ko-KR" altLang="ko-KR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8" name="object 4"/>
          <p:cNvSpPr txBox="1"/>
          <p:nvPr/>
        </p:nvSpPr>
        <p:spPr>
          <a:xfrm>
            <a:off x="2576736" y="1772816"/>
            <a:ext cx="4457065" cy="7550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63855" indent="-351790">
              <a:lnSpc>
                <a:spcPct val="100000"/>
              </a:lnSpc>
              <a:spcBef>
                <a:spcPts val="100"/>
              </a:spcBef>
              <a:buFont typeface="Arial"/>
              <a:buChar char="●"/>
              <a:tabLst>
                <a:tab pos="363855" algn="l"/>
                <a:tab pos="364490" algn="l"/>
              </a:tabLst>
            </a:pPr>
            <a:r>
              <a:rPr sz="1600" dirty="0">
                <a:latin typeface="Gulim"/>
                <a:cs typeface="Gulim"/>
              </a:rPr>
              <a:t>결과가</a:t>
            </a:r>
            <a:r>
              <a:rPr sz="1600" spc="-225" dirty="0">
                <a:latin typeface="Gulim"/>
                <a:cs typeface="Gulim"/>
              </a:rPr>
              <a:t> </a:t>
            </a:r>
            <a:r>
              <a:rPr sz="1600" spc="-35" dirty="0">
                <a:latin typeface="Gill Sans MT"/>
                <a:cs typeface="Gill Sans MT"/>
              </a:rPr>
              <a:t>A,</a:t>
            </a:r>
            <a:r>
              <a:rPr sz="1600" spc="-70" dirty="0">
                <a:latin typeface="Gill Sans MT"/>
                <a:cs typeface="Gill Sans MT"/>
              </a:rPr>
              <a:t> </a:t>
            </a:r>
            <a:r>
              <a:rPr sz="1600" spc="25" dirty="0">
                <a:latin typeface="Gill Sans MT"/>
                <a:cs typeface="Gill Sans MT"/>
              </a:rPr>
              <a:t>B,</a:t>
            </a:r>
            <a:r>
              <a:rPr sz="1600" spc="-65" dirty="0">
                <a:latin typeface="Gill Sans MT"/>
                <a:cs typeface="Gill Sans MT"/>
              </a:rPr>
              <a:t> </a:t>
            </a:r>
            <a:r>
              <a:rPr sz="1600" spc="-95" dirty="0">
                <a:latin typeface="Gill Sans MT"/>
                <a:cs typeface="Gill Sans MT"/>
              </a:rPr>
              <a:t>C</a:t>
            </a:r>
            <a:r>
              <a:rPr sz="1600" spc="-55" dirty="0">
                <a:latin typeface="Gill Sans MT"/>
                <a:cs typeface="Gill Sans MT"/>
              </a:rPr>
              <a:t> </a:t>
            </a:r>
            <a:r>
              <a:rPr sz="1600" dirty="0">
                <a:latin typeface="Gulim"/>
                <a:cs typeface="Gulim"/>
              </a:rPr>
              <a:t>등</a:t>
            </a:r>
            <a:r>
              <a:rPr sz="1600" spc="-180" dirty="0">
                <a:latin typeface="Gulim"/>
                <a:cs typeface="Gulim"/>
              </a:rPr>
              <a:t> </a:t>
            </a:r>
            <a:r>
              <a:rPr sz="1600" dirty="0">
                <a:latin typeface="Gulim"/>
                <a:cs typeface="Gulim"/>
              </a:rPr>
              <a:t>특정</a:t>
            </a:r>
            <a:r>
              <a:rPr sz="1600" spc="-200" dirty="0">
                <a:latin typeface="Gulim"/>
                <a:cs typeface="Gulim"/>
              </a:rPr>
              <a:t> </a:t>
            </a:r>
            <a:r>
              <a:rPr sz="1600" dirty="0">
                <a:latin typeface="Gulim"/>
                <a:cs typeface="Gulim"/>
              </a:rPr>
              <a:t>타입으로</a:t>
            </a:r>
            <a:r>
              <a:rPr sz="1600" spc="-245" dirty="0">
                <a:latin typeface="Gulim"/>
                <a:cs typeface="Gulim"/>
              </a:rPr>
              <a:t> </a:t>
            </a:r>
            <a:r>
              <a:rPr sz="1600" dirty="0">
                <a:latin typeface="Gulim"/>
                <a:cs typeface="Gulim"/>
              </a:rPr>
              <a:t>정해지는</a:t>
            </a:r>
            <a:r>
              <a:rPr sz="1600" spc="-250" dirty="0">
                <a:latin typeface="Gulim"/>
                <a:cs typeface="Gulim"/>
              </a:rPr>
              <a:t> </a:t>
            </a:r>
            <a:r>
              <a:rPr sz="1600" dirty="0">
                <a:latin typeface="Gulim"/>
                <a:cs typeface="Gulim"/>
              </a:rPr>
              <a:t>경우</a:t>
            </a:r>
            <a:endParaRPr sz="1600">
              <a:latin typeface="Gulim"/>
              <a:cs typeface="Gulim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Arial"/>
              <a:buChar char="●"/>
            </a:pPr>
            <a:endParaRPr sz="1650">
              <a:latin typeface="Times New Roman"/>
              <a:cs typeface="Times New Roman"/>
            </a:endParaRPr>
          </a:p>
          <a:p>
            <a:pPr marL="363855" indent="-351790">
              <a:lnSpc>
                <a:spcPct val="100000"/>
              </a:lnSpc>
              <a:buFont typeface="Arial"/>
              <a:buChar char="●"/>
              <a:tabLst>
                <a:tab pos="363855" algn="l"/>
                <a:tab pos="364490" algn="l"/>
              </a:tabLst>
            </a:pPr>
            <a:r>
              <a:rPr sz="1600" dirty="0">
                <a:latin typeface="Gulim"/>
                <a:cs typeface="Gulim"/>
              </a:rPr>
              <a:t>이를테면</a:t>
            </a:r>
            <a:r>
              <a:rPr sz="1600" spc="-245" dirty="0">
                <a:latin typeface="Gulim"/>
                <a:cs typeface="Gulim"/>
              </a:rPr>
              <a:t> </a:t>
            </a:r>
            <a:r>
              <a:rPr sz="1600" dirty="0">
                <a:latin typeface="Gulim"/>
                <a:cs typeface="Gulim"/>
              </a:rPr>
              <a:t>학점</a:t>
            </a:r>
            <a:r>
              <a:rPr sz="1600" spc="-190" dirty="0">
                <a:latin typeface="Gulim"/>
                <a:cs typeface="Gulim"/>
              </a:rPr>
              <a:t> </a:t>
            </a:r>
            <a:r>
              <a:rPr sz="1600" spc="-35" dirty="0">
                <a:latin typeface="Gill Sans MT"/>
                <a:cs typeface="Gill Sans MT"/>
              </a:rPr>
              <a:t>A,</a:t>
            </a:r>
            <a:r>
              <a:rPr sz="1600" spc="-55" dirty="0">
                <a:latin typeface="Gill Sans MT"/>
                <a:cs typeface="Gill Sans MT"/>
              </a:rPr>
              <a:t> </a:t>
            </a:r>
            <a:r>
              <a:rPr sz="1600" spc="25" dirty="0">
                <a:latin typeface="Gill Sans MT"/>
                <a:cs typeface="Gill Sans MT"/>
              </a:rPr>
              <a:t>B,</a:t>
            </a:r>
            <a:r>
              <a:rPr sz="1600" spc="-60" dirty="0">
                <a:latin typeface="Gill Sans MT"/>
                <a:cs typeface="Gill Sans MT"/>
              </a:rPr>
              <a:t> </a:t>
            </a:r>
            <a:r>
              <a:rPr sz="1600" spc="-70" dirty="0">
                <a:latin typeface="Gill Sans MT"/>
                <a:cs typeface="Gill Sans MT"/>
              </a:rPr>
              <a:t>C,</a:t>
            </a:r>
            <a:r>
              <a:rPr sz="1600" spc="-55" dirty="0">
                <a:latin typeface="Gill Sans MT"/>
                <a:cs typeface="Gill Sans MT"/>
              </a:rPr>
              <a:t> </a:t>
            </a:r>
            <a:r>
              <a:rPr sz="1600" spc="-100" dirty="0">
                <a:latin typeface="Gill Sans MT"/>
                <a:cs typeface="Gill Sans MT"/>
              </a:rPr>
              <a:t>D,</a:t>
            </a:r>
            <a:r>
              <a:rPr sz="1600" spc="-55" dirty="0">
                <a:latin typeface="Gill Sans MT"/>
                <a:cs typeface="Gill Sans MT"/>
              </a:rPr>
              <a:t> </a:t>
            </a:r>
            <a:r>
              <a:rPr sz="1600" spc="130" dirty="0">
                <a:latin typeface="Gill Sans MT"/>
                <a:cs typeface="Gill Sans MT"/>
              </a:rPr>
              <a:t>F</a:t>
            </a:r>
            <a:endParaRPr sz="1600"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466176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기억해야 할 용어</a:t>
            </a:r>
            <a:endParaRPr lang="ko-KR" altLang="en-US" dirty="0"/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8944" y="2628637"/>
            <a:ext cx="2808312" cy="1389779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 bwMode="auto">
          <a:xfrm>
            <a:off x="2648744" y="1045101"/>
            <a:ext cx="2825825" cy="1341754"/>
          </a:xfrm>
          <a:prstGeom prst="rect">
            <a:avLst/>
          </a:prstGeom>
          <a:solidFill>
            <a:schemeClr val="accent3">
              <a:lumMod val="95000"/>
            </a:schemeClr>
          </a:solidFill>
          <a:ln>
            <a:noFill/>
          </a:ln>
          <a:extLst/>
        </p:spPr>
        <p:txBody>
          <a:bodyPr vert="horz" wrap="none" lIns="94323" tIns="47169" rIns="94323" bIns="47169" numCol="1" rtlCol="0" anchor="ctr" anchorCtr="0" compatLnSpc="1">
            <a:prstTxWarp prst="textNoShape">
              <a:avLst/>
            </a:prstTxWarp>
            <a:spAutoFit/>
          </a:bodyPr>
          <a:lstStyle/>
          <a:p>
            <a:pPr latinLnBrk="0">
              <a:lnSpc>
                <a:spcPct val="150000"/>
              </a:lnSpc>
            </a:pPr>
            <a:r>
              <a:rPr lang="en-US" altLang="ko-KR" b="1" kern="0" dirty="0" smtClean="0">
                <a:solidFill>
                  <a:srgbClr val="035AB9"/>
                </a:solidFill>
                <a:latin typeface="+mn-ea"/>
              </a:rPr>
              <a:t>Hyper parameter</a:t>
            </a:r>
            <a:endParaRPr lang="en-US" altLang="ko-KR" b="0" kern="0" dirty="0" smtClean="0">
              <a:latin typeface="+mn-ea"/>
            </a:endParaRPr>
          </a:p>
          <a:p>
            <a:pPr latinLnBrk="0">
              <a:lnSpc>
                <a:spcPct val="150000"/>
              </a:lnSpc>
            </a:pPr>
            <a:r>
              <a:rPr lang="en-US" altLang="ko-KR" b="0" kern="0" dirty="0" smtClean="0">
                <a:latin typeface="+mn-ea"/>
              </a:rPr>
              <a:t>: </a:t>
            </a:r>
            <a:r>
              <a:rPr lang="ko-KR" altLang="en-US" b="0" kern="0" dirty="0" smtClean="0">
                <a:latin typeface="+mn-ea"/>
              </a:rPr>
              <a:t>설계자가 </a:t>
            </a:r>
            <a:r>
              <a:rPr lang="ko-KR" altLang="en-US" b="0" kern="0" dirty="0" err="1" smtClean="0">
                <a:latin typeface="+mn-ea"/>
              </a:rPr>
              <a:t>셋팅하는</a:t>
            </a:r>
            <a:endParaRPr lang="en-US" altLang="ko-KR" kern="0" dirty="0">
              <a:latin typeface="+mn-ea"/>
            </a:endParaRPr>
          </a:p>
          <a:p>
            <a:pPr latinLnBrk="0">
              <a:lnSpc>
                <a:spcPct val="150000"/>
              </a:lnSpc>
            </a:pPr>
            <a:r>
              <a:rPr lang="en-US" altLang="ko-KR" b="0" kern="0" dirty="0" smtClean="0">
                <a:latin typeface="+mn-ea"/>
              </a:rPr>
              <a:t> </a:t>
            </a:r>
            <a:r>
              <a:rPr lang="ko-KR" altLang="en-US" b="0" kern="0" dirty="0" smtClean="0">
                <a:latin typeface="+mn-ea"/>
              </a:rPr>
              <a:t>고정 </a:t>
            </a:r>
            <a:r>
              <a:rPr lang="ko-KR" altLang="en-US" b="0" kern="0" dirty="0" err="1" smtClean="0">
                <a:latin typeface="+mn-ea"/>
              </a:rPr>
              <a:t>학습조건</a:t>
            </a:r>
            <a:r>
              <a:rPr lang="ko-KR" altLang="en-US" b="0" kern="0" dirty="0" smtClean="0">
                <a:latin typeface="+mn-ea"/>
              </a:rPr>
              <a:t> </a:t>
            </a:r>
            <a:r>
              <a:rPr lang="ko-KR" altLang="en-US" b="0" kern="0" dirty="0" err="1" smtClean="0">
                <a:latin typeface="+mn-ea"/>
              </a:rPr>
              <a:t>파라미터</a:t>
            </a:r>
            <a:endParaRPr lang="ko-KR" altLang="en-US" b="0" kern="0" dirty="0" smtClean="0">
              <a:latin typeface="+mn-ea"/>
            </a:endParaRPr>
          </a:p>
        </p:txBody>
      </p:sp>
      <p:sp>
        <p:nvSpPr>
          <p:cNvPr id="66" name="TextBox 65"/>
          <p:cNvSpPr txBox="1"/>
          <p:nvPr/>
        </p:nvSpPr>
        <p:spPr bwMode="auto">
          <a:xfrm>
            <a:off x="1280592" y="4365104"/>
            <a:ext cx="3338786" cy="1341754"/>
          </a:xfrm>
          <a:prstGeom prst="rect">
            <a:avLst/>
          </a:prstGeom>
          <a:solidFill>
            <a:schemeClr val="accent3">
              <a:lumMod val="95000"/>
            </a:schemeClr>
          </a:solidFill>
          <a:ln>
            <a:noFill/>
          </a:ln>
          <a:extLst/>
        </p:spPr>
        <p:txBody>
          <a:bodyPr vert="horz" wrap="none" lIns="94323" tIns="47169" rIns="94323" bIns="47169" numCol="1" rtlCol="0" anchor="ctr" anchorCtr="0" compatLnSpc="1">
            <a:prstTxWarp prst="textNoShape">
              <a:avLst/>
            </a:prstTxWarp>
            <a:spAutoFit/>
          </a:bodyPr>
          <a:lstStyle/>
          <a:p>
            <a:pPr latinLnBrk="0">
              <a:lnSpc>
                <a:spcPct val="150000"/>
              </a:lnSpc>
            </a:pPr>
            <a:r>
              <a:rPr lang="en-US" altLang="ko-KR" b="1" kern="0" dirty="0" smtClean="0">
                <a:solidFill>
                  <a:srgbClr val="035AB9"/>
                </a:solidFill>
                <a:latin typeface="+mn-ea"/>
              </a:rPr>
              <a:t>Training Data</a:t>
            </a:r>
            <a:endParaRPr lang="en-US" altLang="ko-KR" b="0" kern="0" dirty="0" smtClean="0">
              <a:latin typeface="+mn-ea"/>
            </a:endParaRPr>
          </a:p>
          <a:p>
            <a:pPr latinLnBrk="0">
              <a:lnSpc>
                <a:spcPct val="150000"/>
              </a:lnSpc>
            </a:pPr>
            <a:r>
              <a:rPr lang="en-US" altLang="ko-KR" b="0" kern="0" dirty="0" smtClean="0">
                <a:latin typeface="+mn-ea"/>
              </a:rPr>
              <a:t>: </a:t>
            </a:r>
            <a:r>
              <a:rPr lang="ko-KR" altLang="en-US" b="0" kern="0" dirty="0" smtClean="0">
                <a:latin typeface="+mn-ea"/>
              </a:rPr>
              <a:t>학습을 통해 모델의 정확도를</a:t>
            </a:r>
            <a:endParaRPr lang="en-US" altLang="ko-KR" b="0" kern="0" dirty="0" smtClean="0">
              <a:latin typeface="+mn-ea"/>
            </a:endParaRPr>
          </a:p>
          <a:p>
            <a:pPr latinLnBrk="0">
              <a:lnSpc>
                <a:spcPct val="150000"/>
              </a:lnSpc>
            </a:pPr>
            <a:r>
              <a:rPr lang="en-US" altLang="ko-KR" kern="0" dirty="0">
                <a:latin typeface="+mn-ea"/>
              </a:rPr>
              <a:t> </a:t>
            </a:r>
            <a:r>
              <a:rPr lang="en-US" altLang="ko-KR" kern="0" dirty="0" smtClean="0">
                <a:latin typeface="+mn-ea"/>
              </a:rPr>
              <a:t> </a:t>
            </a:r>
            <a:r>
              <a:rPr lang="ko-KR" altLang="en-US" b="0" kern="0" dirty="0" smtClean="0">
                <a:latin typeface="+mn-ea"/>
              </a:rPr>
              <a:t>높이기 위한 데이터</a:t>
            </a:r>
          </a:p>
        </p:txBody>
      </p:sp>
      <p:sp>
        <p:nvSpPr>
          <p:cNvPr id="67" name="TextBox 66"/>
          <p:cNvSpPr txBox="1"/>
          <p:nvPr/>
        </p:nvSpPr>
        <p:spPr bwMode="auto">
          <a:xfrm>
            <a:off x="5601072" y="4365104"/>
            <a:ext cx="3026201" cy="1341754"/>
          </a:xfrm>
          <a:prstGeom prst="rect">
            <a:avLst/>
          </a:prstGeom>
          <a:solidFill>
            <a:schemeClr val="accent3">
              <a:lumMod val="95000"/>
            </a:schemeClr>
          </a:solidFill>
          <a:ln>
            <a:noFill/>
          </a:ln>
          <a:extLst/>
        </p:spPr>
        <p:txBody>
          <a:bodyPr vert="horz" wrap="none" lIns="94323" tIns="47169" rIns="94323" bIns="47169" numCol="1" rtlCol="0" anchor="ctr" anchorCtr="0" compatLnSpc="1">
            <a:prstTxWarp prst="textNoShape">
              <a:avLst/>
            </a:prstTxWarp>
            <a:spAutoFit/>
          </a:bodyPr>
          <a:lstStyle/>
          <a:p>
            <a:pPr latinLnBrk="0">
              <a:lnSpc>
                <a:spcPct val="150000"/>
              </a:lnSpc>
            </a:pPr>
            <a:r>
              <a:rPr lang="en-US" altLang="ko-KR" b="1" kern="0" dirty="0" smtClean="0">
                <a:solidFill>
                  <a:srgbClr val="035AB9"/>
                </a:solidFill>
                <a:latin typeface="+mn-ea"/>
              </a:rPr>
              <a:t>Test Data</a:t>
            </a:r>
            <a:endParaRPr lang="en-US" altLang="ko-KR" b="0" kern="0" dirty="0" smtClean="0">
              <a:latin typeface="+mn-ea"/>
            </a:endParaRPr>
          </a:p>
          <a:p>
            <a:pPr latinLnBrk="0">
              <a:lnSpc>
                <a:spcPct val="150000"/>
              </a:lnSpc>
            </a:pPr>
            <a:r>
              <a:rPr lang="en-US" altLang="ko-KR" b="0" kern="0" dirty="0" smtClean="0">
                <a:latin typeface="+mn-ea"/>
              </a:rPr>
              <a:t>: </a:t>
            </a:r>
            <a:r>
              <a:rPr lang="ko-KR" altLang="en-US" b="0" kern="0" dirty="0" smtClean="0">
                <a:latin typeface="+mn-ea"/>
              </a:rPr>
              <a:t>모델의 정확도를 검증하기</a:t>
            </a:r>
            <a:endParaRPr lang="en-US" altLang="ko-KR" b="0" kern="0" dirty="0" smtClean="0">
              <a:latin typeface="+mn-ea"/>
            </a:endParaRPr>
          </a:p>
          <a:p>
            <a:pPr latinLnBrk="0">
              <a:lnSpc>
                <a:spcPct val="150000"/>
              </a:lnSpc>
            </a:pPr>
            <a:r>
              <a:rPr lang="en-US" altLang="ko-KR" kern="0" dirty="0">
                <a:latin typeface="+mn-ea"/>
              </a:rPr>
              <a:t> </a:t>
            </a:r>
            <a:r>
              <a:rPr lang="en-US" altLang="ko-KR" kern="0" dirty="0" smtClean="0">
                <a:latin typeface="+mn-ea"/>
              </a:rPr>
              <a:t> </a:t>
            </a:r>
            <a:r>
              <a:rPr lang="ko-KR" altLang="en-US" kern="0" dirty="0" smtClean="0">
                <a:latin typeface="+mn-ea"/>
              </a:rPr>
              <a:t>위한 별도의 데이터</a:t>
            </a:r>
            <a:endParaRPr lang="ko-KR" altLang="en-US" b="0" kern="0" dirty="0" smtClean="0">
              <a:latin typeface="+mn-ea"/>
            </a:endParaRPr>
          </a:p>
        </p:txBody>
      </p:sp>
      <p:cxnSp>
        <p:nvCxnSpPr>
          <p:cNvPr id="69" name="직선 연결선 68"/>
          <p:cNvCxnSpPr/>
          <p:nvPr/>
        </p:nvCxnSpPr>
        <p:spPr bwMode="auto">
          <a:xfrm>
            <a:off x="4808984" y="2386855"/>
            <a:ext cx="288032" cy="38579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triangle" w="sm" len="med"/>
          </a:ln>
          <a:effectLst/>
        </p:spPr>
      </p:cxnSp>
      <p:cxnSp>
        <p:nvCxnSpPr>
          <p:cNvPr id="70" name="직선 연결선 69"/>
          <p:cNvCxnSpPr/>
          <p:nvPr/>
        </p:nvCxnSpPr>
        <p:spPr bwMode="auto">
          <a:xfrm flipV="1">
            <a:off x="4331271" y="3899591"/>
            <a:ext cx="477713" cy="46551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triangle" w="sm" len="med"/>
          </a:ln>
          <a:effectLst/>
        </p:spPr>
      </p:cxnSp>
      <p:cxnSp>
        <p:nvCxnSpPr>
          <p:cNvPr id="74" name="직선 연결선 73"/>
          <p:cNvCxnSpPr/>
          <p:nvPr/>
        </p:nvCxnSpPr>
        <p:spPr bwMode="auto">
          <a:xfrm flipH="1" flipV="1">
            <a:off x="5853100" y="3899591"/>
            <a:ext cx="612068" cy="46551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triangle" w="sm" len="med"/>
          </a:ln>
          <a:effectLst/>
        </p:spPr>
      </p:cxnSp>
      <p:pic>
        <p:nvPicPr>
          <p:cNvPr id="1026" name="Picture 2" descr="programmer icon에 대한 이미지 검색결과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8853" y="1141092"/>
            <a:ext cx="501710" cy="501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그룹 1"/>
          <p:cNvGrpSpPr/>
          <p:nvPr/>
        </p:nvGrpSpPr>
        <p:grpSpPr>
          <a:xfrm>
            <a:off x="5808266" y="1045101"/>
            <a:ext cx="2594993" cy="1341754"/>
            <a:chOff x="5808266" y="1045101"/>
            <a:chExt cx="2594993" cy="1341754"/>
          </a:xfrm>
        </p:grpSpPr>
        <p:sp>
          <p:nvSpPr>
            <p:cNvPr id="80" name="TextBox 79"/>
            <p:cNvSpPr txBox="1"/>
            <p:nvPr/>
          </p:nvSpPr>
          <p:spPr bwMode="auto">
            <a:xfrm>
              <a:off x="5808266" y="1045101"/>
              <a:ext cx="2594993" cy="1341754"/>
            </a:xfrm>
            <a:prstGeom prst="rect">
              <a:avLst/>
            </a:prstGeom>
            <a:solidFill>
              <a:schemeClr val="accent3">
                <a:lumMod val="95000"/>
              </a:schemeClr>
            </a:solidFill>
            <a:ln>
              <a:noFill/>
            </a:ln>
            <a:extLst/>
          </p:spPr>
          <p:txBody>
            <a:bodyPr vert="horz" wrap="none" lIns="94323" tIns="47169" rIns="94323" bIns="47169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latinLnBrk="0">
                <a:lnSpc>
                  <a:spcPct val="150000"/>
                </a:lnSpc>
              </a:pPr>
              <a:r>
                <a:rPr lang="ko-KR" altLang="en-US" b="1" kern="0" dirty="0" smtClean="0">
                  <a:solidFill>
                    <a:srgbClr val="00B0F0"/>
                  </a:solidFill>
                  <a:latin typeface="+mn-ea"/>
                </a:rPr>
                <a:t>≠ </a:t>
              </a:r>
              <a:r>
                <a:rPr lang="en-US" altLang="ko-KR" b="1" kern="0" dirty="0" smtClean="0">
                  <a:solidFill>
                    <a:srgbClr val="00B0F0"/>
                  </a:solidFill>
                  <a:latin typeface="+mn-ea"/>
                </a:rPr>
                <a:t>Free parameter</a:t>
              </a:r>
              <a:endParaRPr lang="en-US" altLang="ko-KR" b="0" kern="0" dirty="0" smtClean="0">
                <a:solidFill>
                  <a:srgbClr val="00B0F0"/>
                </a:solidFill>
                <a:latin typeface="+mn-ea"/>
              </a:endParaRPr>
            </a:p>
            <a:p>
              <a:pPr latinLnBrk="0">
                <a:lnSpc>
                  <a:spcPct val="150000"/>
                </a:lnSpc>
              </a:pPr>
              <a:r>
                <a:rPr lang="en-US" altLang="ko-KR" b="0" kern="0" dirty="0" smtClean="0">
                  <a:latin typeface="+mn-ea"/>
                </a:rPr>
                <a:t>: </a:t>
              </a:r>
              <a:r>
                <a:rPr lang="ko-KR" altLang="en-US" b="0" kern="0" dirty="0" smtClean="0">
                  <a:latin typeface="+mn-ea"/>
                </a:rPr>
                <a:t>학습의 대상</a:t>
              </a:r>
              <a:endParaRPr lang="en-US" altLang="ko-KR" b="0" kern="0" dirty="0" smtClean="0">
                <a:latin typeface="+mn-ea"/>
              </a:endParaRPr>
            </a:p>
            <a:p>
              <a:pPr latinLnBrk="0">
                <a:lnSpc>
                  <a:spcPct val="150000"/>
                </a:lnSpc>
              </a:pPr>
              <a:r>
                <a:rPr lang="en-US" altLang="ko-KR" kern="0" dirty="0">
                  <a:latin typeface="+mn-ea"/>
                </a:rPr>
                <a:t> </a:t>
              </a:r>
              <a:r>
                <a:rPr lang="ko-KR" altLang="en-US" kern="0" dirty="0" smtClean="0">
                  <a:latin typeface="+mn-ea"/>
                </a:rPr>
                <a:t>모델 수식의 </a:t>
              </a:r>
              <a:r>
                <a:rPr lang="ko-KR" altLang="en-US" kern="0" dirty="0" err="1" smtClean="0">
                  <a:latin typeface="+mn-ea"/>
                </a:rPr>
                <a:t>파라미터</a:t>
              </a:r>
              <a:endParaRPr lang="ko-KR" altLang="en-US" b="0" kern="0" dirty="0" smtClean="0">
                <a:latin typeface="+mn-ea"/>
              </a:endParaRPr>
            </a:p>
          </p:txBody>
        </p:sp>
        <p:pic>
          <p:nvPicPr>
            <p:cNvPr id="1028" name="Picture 4" descr="machine learning icon에 대한 이미지 검색결과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98534" y="1111776"/>
              <a:ext cx="473546" cy="4735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927660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Multinomial Logistic Regression - Sigmoid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8361824" y="188640"/>
            <a:ext cx="15139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dirty="0" err="1">
                <a:solidFill>
                  <a:schemeClr val="bg1"/>
                </a:solidFill>
                <a:latin typeface="+mn-ea"/>
              </a:rPr>
              <a:t>tf.nn.softmax</a:t>
            </a:r>
            <a:endParaRPr lang="ko-KR" altLang="ko-KR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" name="object 4"/>
          <p:cNvSpPr txBox="1"/>
          <p:nvPr/>
        </p:nvSpPr>
        <p:spPr>
          <a:xfrm>
            <a:off x="1496616" y="1628800"/>
            <a:ext cx="5986145" cy="16573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63855" indent="-351790">
              <a:lnSpc>
                <a:spcPct val="100000"/>
              </a:lnSpc>
              <a:spcBef>
                <a:spcPts val="100"/>
              </a:spcBef>
              <a:buFont typeface="Arial"/>
              <a:buChar char="●"/>
              <a:tabLst>
                <a:tab pos="363855" algn="l"/>
                <a:tab pos="364490" algn="l"/>
              </a:tabLst>
            </a:pPr>
            <a:r>
              <a:rPr sz="1600" dirty="0">
                <a:latin typeface="Gulim"/>
                <a:cs typeface="Gulim"/>
              </a:rPr>
              <a:t>여러개의</a:t>
            </a:r>
            <a:r>
              <a:rPr sz="1600" spc="-254" dirty="0">
                <a:latin typeface="Gulim"/>
                <a:cs typeface="Gulim"/>
              </a:rPr>
              <a:t> </a:t>
            </a:r>
            <a:r>
              <a:rPr sz="1600" dirty="0">
                <a:latin typeface="Gulim"/>
                <a:cs typeface="Gulim"/>
              </a:rPr>
              <a:t>타입을</a:t>
            </a:r>
            <a:r>
              <a:rPr sz="1600" spc="-225" dirty="0">
                <a:latin typeface="Gulim"/>
                <a:cs typeface="Gulim"/>
              </a:rPr>
              <a:t> </a:t>
            </a:r>
            <a:r>
              <a:rPr sz="1600" dirty="0">
                <a:latin typeface="Gulim"/>
                <a:cs typeface="Gulim"/>
              </a:rPr>
              <a:t>계산하는</a:t>
            </a:r>
            <a:r>
              <a:rPr sz="1600" spc="-250" dirty="0">
                <a:latin typeface="Gulim"/>
                <a:cs typeface="Gulim"/>
              </a:rPr>
              <a:t> </a:t>
            </a:r>
            <a:r>
              <a:rPr sz="1600" dirty="0">
                <a:latin typeface="Gulim"/>
                <a:cs typeface="Gulim"/>
              </a:rPr>
              <a:t>것이</a:t>
            </a:r>
            <a:r>
              <a:rPr sz="1600" spc="-204" dirty="0">
                <a:latin typeface="Gulim"/>
                <a:cs typeface="Gulim"/>
              </a:rPr>
              <a:t> </a:t>
            </a:r>
            <a:r>
              <a:rPr sz="1600" dirty="0">
                <a:latin typeface="Gulim"/>
                <a:cs typeface="Gulim"/>
              </a:rPr>
              <a:t>아닌</a:t>
            </a:r>
            <a:r>
              <a:rPr sz="1600" spc="-200" dirty="0">
                <a:latin typeface="Gulim"/>
                <a:cs typeface="Gulim"/>
              </a:rPr>
              <a:t> </a:t>
            </a:r>
            <a:r>
              <a:rPr sz="1600" dirty="0">
                <a:latin typeface="Gulim"/>
                <a:cs typeface="Gulim"/>
              </a:rPr>
              <a:t>각</a:t>
            </a:r>
            <a:r>
              <a:rPr sz="1600" spc="-180" dirty="0">
                <a:latin typeface="Gulim"/>
                <a:cs typeface="Gulim"/>
              </a:rPr>
              <a:t> </a:t>
            </a:r>
            <a:r>
              <a:rPr sz="1600" dirty="0">
                <a:latin typeface="Gulim"/>
                <a:cs typeface="Gulim"/>
              </a:rPr>
              <a:t>결과인가</a:t>
            </a:r>
            <a:r>
              <a:rPr sz="1600" spc="-250" dirty="0">
                <a:latin typeface="Gulim"/>
                <a:cs typeface="Gulim"/>
              </a:rPr>
              <a:t> </a:t>
            </a:r>
            <a:r>
              <a:rPr sz="1600" dirty="0">
                <a:latin typeface="Gulim"/>
                <a:cs typeface="Gulim"/>
              </a:rPr>
              <a:t>아닌가에</a:t>
            </a:r>
            <a:r>
              <a:rPr sz="1600" spc="-254" dirty="0">
                <a:latin typeface="Gulim"/>
                <a:cs typeface="Gulim"/>
              </a:rPr>
              <a:t> </a:t>
            </a:r>
            <a:r>
              <a:rPr sz="1600" dirty="0">
                <a:latin typeface="Gulim"/>
                <a:cs typeface="Gulim"/>
              </a:rPr>
              <a:t>대한</a:t>
            </a:r>
            <a:endParaRPr sz="1600">
              <a:latin typeface="Gulim"/>
              <a:cs typeface="Gulim"/>
            </a:endParaRPr>
          </a:p>
          <a:p>
            <a:pPr marL="367665">
              <a:lnSpc>
                <a:spcPct val="100000"/>
              </a:lnSpc>
              <a:spcBef>
                <a:spcPts val="1135"/>
              </a:spcBef>
            </a:pPr>
            <a:r>
              <a:rPr sz="1600" spc="-10" dirty="0">
                <a:latin typeface="Gill Sans MT"/>
                <a:cs typeface="Gill Sans MT"/>
              </a:rPr>
              <a:t>TRUE, </a:t>
            </a:r>
            <a:r>
              <a:rPr sz="1600" spc="95" dirty="0">
                <a:latin typeface="Gill Sans MT"/>
                <a:cs typeface="Gill Sans MT"/>
              </a:rPr>
              <a:t>FALSE </a:t>
            </a:r>
            <a:r>
              <a:rPr sz="1600" dirty="0">
                <a:latin typeface="Gulim"/>
                <a:cs typeface="Gulim"/>
              </a:rPr>
              <a:t>를</a:t>
            </a:r>
            <a:r>
              <a:rPr sz="1600" spc="-340" dirty="0">
                <a:latin typeface="Gulim"/>
                <a:cs typeface="Gulim"/>
              </a:rPr>
              <a:t> </a:t>
            </a:r>
            <a:r>
              <a:rPr sz="1600" dirty="0">
                <a:latin typeface="Gulim"/>
                <a:cs typeface="Gulim"/>
              </a:rPr>
              <a:t>구함</a:t>
            </a:r>
            <a:endParaRPr sz="1600">
              <a:latin typeface="Gulim"/>
              <a:cs typeface="Gulim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100">
              <a:latin typeface="Times New Roman"/>
              <a:cs typeface="Times New Roman"/>
            </a:endParaRPr>
          </a:p>
          <a:p>
            <a:pPr marL="363855" indent="-351790">
              <a:lnSpc>
                <a:spcPct val="100000"/>
              </a:lnSpc>
              <a:buFont typeface="Arial"/>
              <a:buChar char="●"/>
              <a:tabLst>
                <a:tab pos="363855" algn="l"/>
                <a:tab pos="364490" algn="l"/>
              </a:tabLst>
            </a:pPr>
            <a:r>
              <a:rPr sz="1600" dirty="0">
                <a:latin typeface="Gill Sans MT"/>
                <a:cs typeface="Gill Sans MT"/>
              </a:rPr>
              <a:t>EX)</a:t>
            </a:r>
            <a:r>
              <a:rPr sz="1600" spc="-55" dirty="0">
                <a:latin typeface="Gill Sans MT"/>
                <a:cs typeface="Gill Sans MT"/>
              </a:rPr>
              <a:t> </a:t>
            </a:r>
            <a:r>
              <a:rPr sz="1600" dirty="0">
                <a:latin typeface="Gulim"/>
                <a:cs typeface="Gulim"/>
              </a:rPr>
              <a:t>학점</a:t>
            </a:r>
            <a:r>
              <a:rPr sz="1600" spc="-190" dirty="0">
                <a:latin typeface="Gulim"/>
                <a:cs typeface="Gulim"/>
              </a:rPr>
              <a:t> </a:t>
            </a:r>
            <a:r>
              <a:rPr sz="1600" spc="-35" dirty="0">
                <a:latin typeface="Gill Sans MT"/>
                <a:cs typeface="Gill Sans MT"/>
              </a:rPr>
              <a:t>A,</a:t>
            </a:r>
            <a:r>
              <a:rPr sz="1600" spc="-55" dirty="0">
                <a:latin typeface="Gill Sans MT"/>
                <a:cs typeface="Gill Sans MT"/>
              </a:rPr>
              <a:t> </a:t>
            </a:r>
            <a:r>
              <a:rPr sz="1600" spc="25" dirty="0">
                <a:latin typeface="Gill Sans MT"/>
                <a:cs typeface="Gill Sans MT"/>
              </a:rPr>
              <a:t>B,</a:t>
            </a:r>
            <a:r>
              <a:rPr sz="1600" spc="-55" dirty="0">
                <a:latin typeface="Gill Sans MT"/>
                <a:cs typeface="Gill Sans MT"/>
              </a:rPr>
              <a:t> </a:t>
            </a:r>
            <a:r>
              <a:rPr sz="1600" spc="-70" dirty="0">
                <a:latin typeface="Gill Sans MT"/>
                <a:cs typeface="Gill Sans MT"/>
              </a:rPr>
              <a:t>C,</a:t>
            </a:r>
            <a:r>
              <a:rPr sz="1600" spc="-55" dirty="0">
                <a:latin typeface="Gill Sans MT"/>
                <a:cs typeface="Gill Sans MT"/>
              </a:rPr>
              <a:t> </a:t>
            </a:r>
            <a:r>
              <a:rPr sz="1600" spc="-100" dirty="0">
                <a:latin typeface="Gill Sans MT"/>
                <a:cs typeface="Gill Sans MT"/>
              </a:rPr>
              <a:t>D,</a:t>
            </a:r>
            <a:r>
              <a:rPr sz="1600" spc="-60" dirty="0">
                <a:latin typeface="Gill Sans MT"/>
                <a:cs typeface="Gill Sans MT"/>
              </a:rPr>
              <a:t> </a:t>
            </a:r>
            <a:r>
              <a:rPr sz="1600" spc="130" dirty="0">
                <a:latin typeface="Gill Sans MT"/>
                <a:cs typeface="Gill Sans MT"/>
              </a:rPr>
              <a:t>F</a:t>
            </a:r>
            <a:r>
              <a:rPr sz="1600" spc="-30" dirty="0">
                <a:latin typeface="Gill Sans MT"/>
                <a:cs typeface="Gill Sans MT"/>
              </a:rPr>
              <a:t> </a:t>
            </a:r>
            <a:r>
              <a:rPr sz="1600" dirty="0">
                <a:latin typeface="Gulim"/>
                <a:cs typeface="Gulim"/>
              </a:rPr>
              <a:t>인</a:t>
            </a:r>
            <a:r>
              <a:rPr sz="1600" spc="-165" dirty="0">
                <a:latin typeface="Gulim"/>
                <a:cs typeface="Gulim"/>
              </a:rPr>
              <a:t> </a:t>
            </a:r>
            <a:r>
              <a:rPr sz="1600" dirty="0">
                <a:latin typeface="Gulim"/>
                <a:cs typeface="Gulim"/>
              </a:rPr>
              <a:t>경우</a:t>
            </a:r>
            <a:endParaRPr sz="1600">
              <a:latin typeface="Gulim"/>
              <a:cs typeface="Gulim"/>
            </a:endParaRPr>
          </a:p>
          <a:p>
            <a:pPr marL="363855">
              <a:lnSpc>
                <a:spcPct val="100000"/>
              </a:lnSpc>
              <a:spcBef>
                <a:spcPts val="1605"/>
              </a:spcBef>
            </a:pPr>
            <a:r>
              <a:rPr sz="1600" dirty="0">
                <a:latin typeface="Arial"/>
                <a:cs typeface="Arial"/>
              </a:rPr>
              <a:t>→ </a:t>
            </a:r>
            <a:r>
              <a:rPr sz="1600" spc="20" dirty="0">
                <a:latin typeface="Gill Sans MT"/>
                <a:cs typeface="Gill Sans MT"/>
              </a:rPr>
              <a:t>A[FALSE], </a:t>
            </a:r>
            <a:r>
              <a:rPr sz="1600" spc="-25" dirty="0">
                <a:latin typeface="Gill Sans MT"/>
                <a:cs typeface="Gill Sans MT"/>
              </a:rPr>
              <a:t>B[TRUE], </a:t>
            </a:r>
            <a:r>
              <a:rPr sz="1600" spc="10" dirty="0">
                <a:latin typeface="Gill Sans MT"/>
                <a:cs typeface="Gill Sans MT"/>
              </a:rPr>
              <a:t>C[FALSE], </a:t>
            </a:r>
            <a:r>
              <a:rPr sz="1600" spc="5" dirty="0">
                <a:latin typeface="Gill Sans MT"/>
                <a:cs typeface="Gill Sans MT"/>
              </a:rPr>
              <a:t>D[FALSE],</a:t>
            </a:r>
            <a:r>
              <a:rPr sz="1600" spc="-270" dirty="0">
                <a:latin typeface="Gill Sans MT"/>
                <a:cs typeface="Gill Sans MT"/>
              </a:rPr>
              <a:t> </a:t>
            </a:r>
            <a:r>
              <a:rPr sz="1600" spc="45" dirty="0">
                <a:latin typeface="Gill Sans MT"/>
                <a:cs typeface="Gill Sans MT"/>
              </a:rPr>
              <a:t>F[FALSE]</a:t>
            </a:r>
            <a:endParaRPr sz="1600"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188168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Softmax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8361824" y="188640"/>
            <a:ext cx="15139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dirty="0" err="1">
                <a:solidFill>
                  <a:schemeClr val="bg1"/>
                </a:solidFill>
                <a:latin typeface="+mn-ea"/>
              </a:rPr>
              <a:t>tf.nn.softmax</a:t>
            </a:r>
            <a:endParaRPr lang="ko-KR" altLang="ko-KR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7" name="object 4"/>
          <p:cNvSpPr txBox="1"/>
          <p:nvPr/>
        </p:nvSpPr>
        <p:spPr>
          <a:xfrm>
            <a:off x="1352600" y="1628800"/>
            <a:ext cx="7560840" cy="147732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63855" indent="-351790">
              <a:lnSpc>
                <a:spcPct val="100000"/>
              </a:lnSpc>
              <a:spcBef>
                <a:spcPts val="100"/>
              </a:spcBef>
              <a:buFont typeface="Arial"/>
              <a:buChar char="●"/>
              <a:tabLst>
                <a:tab pos="363855" algn="l"/>
                <a:tab pos="364490" algn="l"/>
              </a:tabLst>
            </a:pPr>
            <a:r>
              <a:rPr sz="1600" dirty="0">
                <a:latin typeface="Gulim"/>
                <a:cs typeface="Gulim"/>
              </a:rPr>
              <a:t>각</a:t>
            </a:r>
            <a:r>
              <a:rPr sz="1600" spc="-170" dirty="0">
                <a:latin typeface="Gulim"/>
                <a:cs typeface="Gulim"/>
              </a:rPr>
              <a:t> </a:t>
            </a:r>
            <a:r>
              <a:rPr sz="1600" dirty="0">
                <a:latin typeface="Gulim"/>
                <a:cs typeface="Gulim"/>
              </a:rPr>
              <a:t>분류에</a:t>
            </a:r>
            <a:r>
              <a:rPr sz="1600" spc="-220" dirty="0">
                <a:latin typeface="Gulim"/>
                <a:cs typeface="Gulim"/>
              </a:rPr>
              <a:t> </a:t>
            </a:r>
            <a:r>
              <a:rPr sz="1600" dirty="0">
                <a:latin typeface="Gulim"/>
                <a:cs typeface="Gulim"/>
              </a:rPr>
              <a:t>대한</a:t>
            </a:r>
            <a:r>
              <a:rPr sz="1600" spc="-190" dirty="0">
                <a:latin typeface="Gulim"/>
                <a:cs typeface="Gulim"/>
              </a:rPr>
              <a:t> </a:t>
            </a:r>
            <a:r>
              <a:rPr sz="1600" spc="105" dirty="0">
                <a:latin typeface="Gill Sans MT"/>
                <a:cs typeface="Gill Sans MT"/>
              </a:rPr>
              <a:t>Sigmoid</a:t>
            </a:r>
            <a:r>
              <a:rPr sz="1600" spc="-50" dirty="0">
                <a:latin typeface="Gill Sans MT"/>
                <a:cs typeface="Gill Sans MT"/>
              </a:rPr>
              <a:t> </a:t>
            </a:r>
            <a:r>
              <a:rPr sz="1600" dirty="0">
                <a:latin typeface="Gulim"/>
                <a:cs typeface="Gulim"/>
              </a:rPr>
              <a:t>를</a:t>
            </a:r>
            <a:r>
              <a:rPr sz="1600" spc="-170" dirty="0">
                <a:latin typeface="Gulim"/>
                <a:cs typeface="Gulim"/>
              </a:rPr>
              <a:t> </a:t>
            </a:r>
            <a:r>
              <a:rPr sz="1600" dirty="0">
                <a:latin typeface="Gulim"/>
                <a:cs typeface="Gulim"/>
              </a:rPr>
              <a:t>구하고</a:t>
            </a:r>
            <a:r>
              <a:rPr sz="1600" spc="-220" dirty="0">
                <a:latin typeface="Gulim"/>
                <a:cs typeface="Gulim"/>
              </a:rPr>
              <a:t> </a:t>
            </a:r>
            <a:r>
              <a:rPr sz="1600" spc="105" dirty="0">
                <a:latin typeface="Gill Sans MT"/>
                <a:cs typeface="Gill Sans MT"/>
              </a:rPr>
              <a:t>Sigmoid</a:t>
            </a:r>
            <a:r>
              <a:rPr sz="1600" spc="-45" dirty="0">
                <a:latin typeface="Gill Sans MT"/>
                <a:cs typeface="Gill Sans MT"/>
              </a:rPr>
              <a:t> </a:t>
            </a:r>
            <a:r>
              <a:rPr sz="1600" dirty="0">
                <a:latin typeface="Gulim"/>
                <a:cs typeface="Gulim"/>
              </a:rPr>
              <a:t>총합에</a:t>
            </a:r>
            <a:r>
              <a:rPr sz="1600" spc="-220" dirty="0">
                <a:latin typeface="Gulim"/>
                <a:cs typeface="Gulim"/>
              </a:rPr>
              <a:t> </a:t>
            </a:r>
            <a:r>
              <a:rPr sz="1600">
                <a:latin typeface="Gulim"/>
                <a:cs typeface="Gulim"/>
              </a:rPr>
              <a:t>자기자신의</a:t>
            </a:r>
            <a:r>
              <a:rPr sz="1600" spc="-265">
                <a:latin typeface="Gulim"/>
                <a:cs typeface="Gulim"/>
              </a:rPr>
              <a:t> </a:t>
            </a:r>
            <a:r>
              <a:rPr sz="1600" smtClean="0">
                <a:latin typeface="Gulim"/>
                <a:cs typeface="Gulim"/>
              </a:rPr>
              <a:t>비중을</a:t>
            </a:r>
            <a:r>
              <a:rPr lang="en-US" sz="1600">
                <a:latin typeface="Gulim"/>
                <a:cs typeface="Gulim"/>
              </a:rPr>
              <a:t> </a:t>
            </a:r>
            <a:r>
              <a:rPr sz="1600" smtClean="0">
                <a:latin typeface="Gulim"/>
                <a:cs typeface="Gulim"/>
              </a:rPr>
              <a:t>구함</a:t>
            </a:r>
            <a:endParaRPr sz="1600">
              <a:latin typeface="Gulim"/>
              <a:cs typeface="Gulim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650">
              <a:latin typeface="Times New Roman"/>
              <a:cs typeface="Times New Roman"/>
            </a:endParaRPr>
          </a:p>
          <a:p>
            <a:pPr marL="363855" indent="-351790">
              <a:lnSpc>
                <a:spcPct val="100000"/>
              </a:lnSpc>
              <a:buFont typeface="Arial"/>
              <a:buChar char="●"/>
              <a:tabLst>
                <a:tab pos="363855" algn="l"/>
                <a:tab pos="364490" algn="l"/>
              </a:tabLst>
            </a:pPr>
            <a:r>
              <a:rPr sz="1600" dirty="0">
                <a:latin typeface="Gill Sans MT"/>
                <a:cs typeface="Gill Sans MT"/>
              </a:rPr>
              <a:t>EX)</a:t>
            </a:r>
            <a:r>
              <a:rPr sz="1600" spc="-60" dirty="0">
                <a:latin typeface="Gill Sans MT"/>
                <a:cs typeface="Gill Sans MT"/>
              </a:rPr>
              <a:t> </a:t>
            </a:r>
            <a:r>
              <a:rPr sz="1600" spc="-35" dirty="0">
                <a:latin typeface="Gill Sans MT"/>
                <a:cs typeface="Gill Sans MT"/>
              </a:rPr>
              <a:t>A,</a:t>
            </a:r>
            <a:r>
              <a:rPr sz="1600" spc="-55" dirty="0">
                <a:latin typeface="Gill Sans MT"/>
                <a:cs typeface="Gill Sans MT"/>
              </a:rPr>
              <a:t> </a:t>
            </a:r>
            <a:r>
              <a:rPr sz="1600" spc="25" dirty="0">
                <a:latin typeface="Gill Sans MT"/>
                <a:cs typeface="Gill Sans MT"/>
              </a:rPr>
              <a:t>B,</a:t>
            </a:r>
            <a:r>
              <a:rPr sz="1600" spc="-55" dirty="0">
                <a:latin typeface="Gill Sans MT"/>
                <a:cs typeface="Gill Sans MT"/>
              </a:rPr>
              <a:t> </a:t>
            </a:r>
            <a:r>
              <a:rPr sz="1600" spc="-70" dirty="0">
                <a:latin typeface="Gill Sans MT"/>
                <a:cs typeface="Gill Sans MT"/>
              </a:rPr>
              <a:t>C,</a:t>
            </a:r>
            <a:r>
              <a:rPr sz="1600" spc="-60" dirty="0">
                <a:latin typeface="Gill Sans MT"/>
                <a:cs typeface="Gill Sans MT"/>
              </a:rPr>
              <a:t> </a:t>
            </a:r>
            <a:r>
              <a:rPr sz="1600" spc="-100" dirty="0">
                <a:latin typeface="Gill Sans MT"/>
                <a:cs typeface="Gill Sans MT"/>
              </a:rPr>
              <a:t>D,</a:t>
            </a:r>
            <a:r>
              <a:rPr sz="1600" spc="-55" dirty="0">
                <a:latin typeface="Gill Sans MT"/>
                <a:cs typeface="Gill Sans MT"/>
              </a:rPr>
              <a:t> </a:t>
            </a:r>
            <a:r>
              <a:rPr sz="1600" spc="130" dirty="0">
                <a:latin typeface="Gill Sans MT"/>
                <a:cs typeface="Gill Sans MT"/>
              </a:rPr>
              <a:t>F</a:t>
            </a:r>
            <a:r>
              <a:rPr sz="1600" spc="-30" dirty="0">
                <a:latin typeface="Gill Sans MT"/>
                <a:cs typeface="Gill Sans MT"/>
              </a:rPr>
              <a:t> </a:t>
            </a:r>
            <a:r>
              <a:rPr sz="1600" dirty="0">
                <a:latin typeface="Gulim"/>
                <a:cs typeface="Gulim"/>
              </a:rPr>
              <a:t>에</a:t>
            </a:r>
            <a:r>
              <a:rPr sz="1600" spc="-165" dirty="0">
                <a:latin typeface="Gulim"/>
                <a:cs typeface="Gulim"/>
              </a:rPr>
              <a:t> </a:t>
            </a:r>
            <a:r>
              <a:rPr sz="1600" dirty="0">
                <a:latin typeface="Gulim"/>
                <a:cs typeface="Gulim"/>
              </a:rPr>
              <a:t>대한</a:t>
            </a:r>
            <a:r>
              <a:rPr sz="1600" spc="-195" dirty="0">
                <a:latin typeface="Gulim"/>
                <a:cs typeface="Gulim"/>
              </a:rPr>
              <a:t> </a:t>
            </a:r>
            <a:r>
              <a:rPr sz="1600" dirty="0">
                <a:latin typeface="Gulim"/>
                <a:cs typeface="Gulim"/>
              </a:rPr>
              <a:t>확률을</a:t>
            </a:r>
            <a:r>
              <a:rPr sz="1600" spc="-215" dirty="0">
                <a:latin typeface="Gulim"/>
                <a:cs typeface="Gulim"/>
              </a:rPr>
              <a:t> </a:t>
            </a:r>
            <a:r>
              <a:rPr sz="1600" spc="5" dirty="0">
                <a:latin typeface="Gulim"/>
                <a:cs typeface="Gulim"/>
              </a:rPr>
              <a:t>구함</a:t>
            </a:r>
            <a:r>
              <a:rPr sz="1600" spc="5" dirty="0">
                <a:latin typeface="Gill Sans MT"/>
                <a:cs typeface="Gill Sans MT"/>
              </a:rPr>
              <a:t>.</a:t>
            </a:r>
            <a:r>
              <a:rPr sz="1600" spc="-50" dirty="0">
                <a:latin typeface="Gill Sans MT"/>
                <a:cs typeface="Gill Sans MT"/>
              </a:rPr>
              <a:t> </a:t>
            </a:r>
            <a:r>
              <a:rPr sz="1600" dirty="0">
                <a:latin typeface="Gulim"/>
                <a:cs typeface="Gulim"/>
              </a:rPr>
              <a:t>각</a:t>
            </a:r>
            <a:r>
              <a:rPr sz="1600" spc="-165" dirty="0">
                <a:latin typeface="Gulim"/>
                <a:cs typeface="Gulim"/>
              </a:rPr>
              <a:t> </a:t>
            </a:r>
            <a:r>
              <a:rPr sz="1600" dirty="0">
                <a:latin typeface="Gulim"/>
                <a:cs typeface="Gulim"/>
              </a:rPr>
              <a:t>확률을</a:t>
            </a:r>
            <a:r>
              <a:rPr sz="1600" spc="-220" dirty="0">
                <a:latin typeface="Gulim"/>
                <a:cs typeface="Gulim"/>
              </a:rPr>
              <a:t> </a:t>
            </a:r>
            <a:r>
              <a:rPr sz="1600" dirty="0">
                <a:latin typeface="Gulim"/>
                <a:cs typeface="Gulim"/>
              </a:rPr>
              <a:t>더하면</a:t>
            </a:r>
            <a:r>
              <a:rPr sz="1600" spc="-215" dirty="0">
                <a:latin typeface="Gulim"/>
                <a:cs typeface="Gulim"/>
              </a:rPr>
              <a:t> </a:t>
            </a:r>
            <a:r>
              <a:rPr sz="1600" spc="95" dirty="0">
                <a:latin typeface="Gill Sans MT"/>
                <a:cs typeface="Gill Sans MT"/>
              </a:rPr>
              <a:t>1</a:t>
            </a:r>
            <a:endParaRPr sz="1600">
              <a:latin typeface="Gill Sans MT"/>
              <a:cs typeface="Gill Sans MT"/>
            </a:endParaRPr>
          </a:p>
          <a:p>
            <a:pPr>
              <a:lnSpc>
                <a:spcPct val="100000"/>
              </a:lnSpc>
            </a:pPr>
            <a:endParaRPr sz="1900">
              <a:latin typeface="Times New Roman"/>
              <a:cs typeface="Times New Roman"/>
            </a:endParaRPr>
          </a:p>
          <a:p>
            <a:pPr marL="363855">
              <a:lnSpc>
                <a:spcPct val="100000"/>
              </a:lnSpc>
              <a:spcBef>
                <a:spcPts val="1370"/>
              </a:spcBef>
            </a:pPr>
            <a:r>
              <a:rPr sz="1600" dirty="0">
                <a:latin typeface="Arial"/>
                <a:cs typeface="Arial"/>
              </a:rPr>
              <a:t>→</a:t>
            </a:r>
            <a:r>
              <a:rPr sz="1600" spc="-60" dirty="0">
                <a:latin typeface="Arial"/>
                <a:cs typeface="Arial"/>
              </a:rPr>
              <a:t> </a:t>
            </a:r>
            <a:r>
              <a:rPr sz="1600" spc="105" dirty="0">
                <a:latin typeface="Gill Sans MT"/>
                <a:cs typeface="Gill Sans MT"/>
              </a:rPr>
              <a:t>Sigmoid</a:t>
            </a:r>
            <a:r>
              <a:rPr sz="1600" spc="-50" dirty="0">
                <a:latin typeface="Gill Sans MT"/>
                <a:cs typeface="Gill Sans MT"/>
              </a:rPr>
              <a:t> </a:t>
            </a:r>
            <a:r>
              <a:rPr sz="1600" dirty="0">
                <a:latin typeface="Gulim"/>
                <a:cs typeface="Gulim"/>
              </a:rPr>
              <a:t>총합에</a:t>
            </a:r>
            <a:r>
              <a:rPr sz="1600" spc="-220" dirty="0">
                <a:latin typeface="Gulim"/>
                <a:cs typeface="Gulim"/>
              </a:rPr>
              <a:t> </a:t>
            </a:r>
            <a:r>
              <a:rPr sz="1600" dirty="0">
                <a:latin typeface="Gulim"/>
                <a:cs typeface="Gulim"/>
              </a:rPr>
              <a:t>자기자신의</a:t>
            </a:r>
            <a:r>
              <a:rPr sz="1600" spc="-270" dirty="0">
                <a:latin typeface="Gulim"/>
                <a:cs typeface="Gulim"/>
              </a:rPr>
              <a:t> </a:t>
            </a:r>
            <a:r>
              <a:rPr sz="1600" dirty="0">
                <a:latin typeface="Gulim"/>
                <a:cs typeface="Gulim"/>
              </a:rPr>
              <a:t>비중이므로</a:t>
            </a:r>
            <a:r>
              <a:rPr sz="1600" spc="-270" dirty="0">
                <a:latin typeface="Gulim"/>
                <a:cs typeface="Gulim"/>
              </a:rPr>
              <a:t> </a:t>
            </a:r>
            <a:r>
              <a:rPr sz="1600" dirty="0">
                <a:latin typeface="Gulim"/>
                <a:cs typeface="Gulim"/>
              </a:rPr>
              <a:t>각</a:t>
            </a:r>
            <a:r>
              <a:rPr sz="1600" spc="-170" dirty="0">
                <a:latin typeface="Gulim"/>
                <a:cs typeface="Gulim"/>
              </a:rPr>
              <a:t> </a:t>
            </a:r>
            <a:r>
              <a:rPr sz="1600" dirty="0">
                <a:latin typeface="Gulim"/>
                <a:cs typeface="Gulim"/>
              </a:rPr>
              <a:t>분류별</a:t>
            </a:r>
            <a:r>
              <a:rPr sz="1600" spc="170" dirty="0">
                <a:latin typeface="Gulim"/>
                <a:cs typeface="Gulim"/>
              </a:rPr>
              <a:t> </a:t>
            </a:r>
            <a:r>
              <a:rPr sz="1600" spc="90" dirty="0">
                <a:latin typeface="Gill Sans MT"/>
                <a:cs typeface="Gill Sans MT"/>
              </a:rPr>
              <a:t>%</a:t>
            </a:r>
            <a:r>
              <a:rPr sz="1600" spc="330" dirty="0">
                <a:latin typeface="Gill Sans MT"/>
                <a:cs typeface="Gill Sans MT"/>
              </a:rPr>
              <a:t> </a:t>
            </a:r>
            <a:r>
              <a:rPr sz="1600" dirty="0">
                <a:latin typeface="Gulim"/>
                <a:cs typeface="Gulim"/>
              </a:rPr>
              <a:t>값이</a:t>
            </a:r>
            <a:r>
              <a:rPr sz="1600" spc="-195" dirty="0">
                <a:latin typeface="Gulim"/>
                <a:cs typeface="Gulim"/>
              </a:rPr>
              <a:t> </a:t>
            </a:r>
            <a:r>
              <a:rPr sz="1600" dirty="0">
                <a:latin typeface="Gulim"/>
                <a:cs typeface="Gulim"/>
              </a:rPr>
              <a:t>나오게</a:t>
            </a:r>
            <a:r>
              <a:rPr sz="1600" spc="-220" dirty="0">
                <a:latin typeface="Gulim"/>
                <a:cs typeface="Gulim"/>
              </a:rPr>
              <a:t> </a:t>
            </a:r>
            <a:r>
              <a:rPr sz="1600" spc="20" dirty="0">
                <a:latin typeface="Gulim"/>
                <a:cs typeface="Gulim"/>
              </a:rPr>
              <a:t>됨</a:t>
            </a:r>
            <a:r>
              <a:rPr sz="1600" spc="20" dirty="0">
                <a:latin typeface="Gill Sans MT"/>
                <a:cs typeface="Gill Sans MT"/>
              </a:rPr>
              <a:t>.</a:t>
            </a:r>
            <a:endParaRPr sz="1600"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1535427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Corss Entropy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8361824" y="188640"/>
            <a:ext cx="15139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dirty="0" err="1">
                <a:solidFill>
                  <a:schemeClr val="bg1"/>
                </a:solidFill>
                <a:latin typeface="+mn-ea"/>
              </a:rPr>
              <a:t>tf.nn.softmax</a:t>
            </a:r>
            <a:endParaRPr lang="ko-KR" altLang="ko-KR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" name="object 4"/>
          <p:cNvSpPr/>
          <p:nvPr/>
        </p:nvSpPr>
        <p:spPr>
          <a:xfrm>
            <a:off x="3080792" y="1844824"/>
            <a:ext cx="3644974" cy="9940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5"/>
          <p:cNvSpPr txBox="1"/>
          <p:nvPr/>
        </p:nvSpPr>
        <p:spPr>
          <a:xfrm>
            <a:off x="3090423" y="3189386"/>
            <a:ext cx="3439795" cy="6007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8615" indent="-336550">
              <a:lnSpc>
                <a:spcPct val="100000"/>
              </a:lnSpc>
              <a:spcBef>
                <a:spcPts val="100"/>
              </a:spcBef>
              <a:buFont typeface="Arial"/>
              <a:buChar char="●"/>
              <a:tabLst>
                <a:tab pos="347980" algn="l"/>
                <a:tab pos="349250" algn="l"/>
              </a:tabLst>
            </a:pPr>
            <a:r>
              <a:rPr sz="1400" dirty="0">
                <a:latin typeface="Gulim"/>
                <a:cs typeface="Gulim"/>
              </a:rPr>
              <a:t>각</a:t>
            </a:r>
            <a:r>
              <a:rPr sz="1400" spc="-110" dirty="0">
                <a:latin typeface="Gulim"/>
                <a:cs typeface="Gulim"/>
              </a:rPr>
              <a:t> </a:t>
            </a:r>
            <a:r>
              <a:rPr sz="1400" dirty="0">
                <a:latin typeface="Gulim"/>
                <a:cs typeface="Gulim"/>
              </a:rPr>
              <a:t>결과에</a:t>
            </a:r>
            <a:r>
              <a:rPr sz="1400" spc="-55" dirty="0">
                <a:latin typeface="Gulim"/>
                <a:cs typeface="Gulim"/>
              </a:rPr>
              <a:t> </a:t>
            </a:r>
            <a:r>
              <a:rPr sz="1400" dirty="0">
                <a:latin typeface="Gulim"/>
                <a:cs typeface="Gulim"/>
              </a:rPr>
              <a:t>대한</a:t>
            </a:r>
            <a:r>
              <a:rPr sz="1400" spc="-85" dirty="0">
                <a:latin typeface="Gulim"/>
                <a:cs typeface="Gulim"/>
              </a:rPr>
              <a:t> </a:t>
            </a:r>
            <a:r>
              <a:rPr sz="1400" spc="90" dirty="0">
                <a:latin typeface="Gill Sans MT"/>
                <a:cs typeface="Gill Sans MT"/>
              </a:rPr>
              <a:t>Sigmoid</a:t>
            </a:r>
            <a:r>
              <a:rPr sz="1400" spc="-55" dirty="0">
                <a:latin typeface="Gill Sans MT"/>
                <a:cs typeface="Gill Sans MT"/>
              </a:rPr>
              <a:t> </a:t>
            </a:r>
            <a:r>
              <a:rPr sz="1400" dirty="0">
                <a:latin typeface="Gulim"/>
                <a:cs typeface="Gulim"/>
              </a:rPr>
              <a:t>값을</a:t>
            </a:r>
            <a:r>
              <a:rPr sz="1400" spc="-80" dirty="0">
                <a:latin typeface="Gulim"/>
                <a:cs typeface="Gulim"/>
              </a:rPr>
              <a:t> </a:t>
            </a:r>
            <a:r>
              <a:rPr sz="1400" dirty="0">
                <a:latin typeface="Gulim"/>
                <a:cs typeface="Gulim"/>
              </a:rPr>
              <a:t>더한</a:t>
            </a:r>
            <a:r>
              <a:rPr sz="1400" spc="-80" dirty="0">
                <a:latin typeface="Gulim"/>
                <a:cs typeface="Gulim"/>
              </a:rPr>
              <a:t> </a:t>
            </a:r>
            <a:r>
              <a:rPr sz="1400" dirty="0">
                <a:latin typeface="Gulim"/>
                <a:cs typeface="Gulim"/>
              </a:rPr>
              <a:t>함수</a:t>
            </a:r>
            <a:endParaRPr sz="1400">
              <a:latin typeface="Gulim"/>
              <a:cs typeface="Gulim"/>
            </a:endParaRPr>
          </a:p>
          <a:p>
            <a:pPr marL="348615" indent="-336550">
              <a:lnSpc>
                <a:spcPct val="100000"/>
              </a:lnSpc>
              <a:spcBef>
                <a:spcPts val="1170"/>
              </a:spcBef>
              <a:buFont typeface="Arial"/>
              <a:buChar char="●"/>
              <a:tabLst>
                <a:tab pos="347980" algn="l"/>
                <a:tab pos="349250" algn="l"/>
              </a:tabLst>
            </a:pPr>
            <a:r>
              <a:rPr sz="1400" spc="65" dirty="0">
                <a:latin typeface="Gill Sans MT"/>
                <a:cs typeface="Gill Sans MT"/>
              </a:rPr>
              <a:t>L </a:t>
            </a:r>
            <a:r>
              <a:rPr sz="1400" dirty="0">
                <a:latin typeface="Gulim"/>
                <a:cs typeface="Gulim"/>
              </a:rPr>
              <a:t>은 결과값</a:t>
            </a:r>
            <a:r>
              <a:rPr sz="1400" spc="-265" dirty="0">
                <a:latin typeface="Gulim"/>
                <a:cs typeface="Gulim"/>
              </a:rPr>
              <a:t> </a:t>
            </a:r>
            <a:r>
              <a:rPr sz="1400" spc="35" dirty="0">
                <a:latin typeface="Gill Sans MT"/>
                <a:cs typeface="Gill Sans MT"/>
              </a:rPr>
              <a:t>array</a:t>
            </a:r>
            <a:endParaRPr sz="1400"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2376641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Cost Function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8361824" y="188640"/>
            <a:ext cx="15139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dirty="0" err="1">
                <a:solidFill>
                  <a:schemeClr val="bg1"/>
                </a:solidFill>
                <a:latin typeface="+mn-ea"/>
              </a:rPr>
              <a:t>tf.nn.softmax</a:t>
            </a:r>
            <a:endParaRPr lang="ko-KR" altLang="ko-KR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7" name="object 4"/>
          <p:cNvSpPr/>
          <p:nvPr/>
        </p:nvSpPr>
        <p:spPr>
          <a:xfrm>
            <a:off x="3027790" y="2276872"/>
            <a:ext cx="3695699" cy="13144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83154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Softmax - Sample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8361824" y="188640"/>
            <a:ext cx="15139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dirty="0" err="1">
                <a:solidFill>
                  <a:schemeClr val="bg1"/>
                </a:solidFill>
                <a:latin typeface="+mn-ea"/>
              </a:rPr>
              <a:t>tf.nn.softmax</a:t>
            </a:r>
            <a:endParaRPr lang="ko-KR" altLang="ko-KR" dirty="0">
              <a:solidFill>
                <a:schemeClr val="bg1"/>
              </a:solidFill>
              <a:latin typeface="+mn-ea"/>
            </a:endParaRPr>
          </a:p>
        </p:txBody>
      </p:sp>
      <p:graphicFrame>
        <p:nvGraphicFramePr>
          <p:cNvPr id="5" name="object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8241050"/>
              </p:ext>
            </p:extLst>
          </p:nvPr>
        </p:nvGraphicFramePr>
        <p:xfrm>
          <a:off x="2432720" y="1916832"/>
          <a:ext cx="4932042" cy="314846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440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440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440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622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1400" b="1" spc="40" dirty="0">
                          <a:latin typeface="Gulim"/>
                          <a:cs typeface="Gulim"/>
                        </a:rPr>
                        <a:t>학습시간</a:t>
                      </a:r>
                      <a:r>
                        <a:rPr sz="1400" b="1" spc="40" dirty="0">
                          <a:latin typeface="Arial"/>
                          <a:cs typeface="Arial"/>
                        </a:rPr>
                        <a:t>(</a:t>
                      </a:r>
                      <a:r>
                        <a:rPr sz="1400" b="1" spc="40" dirty="0">
                          <a:latin typeface="Gulim"/>
                          <a:cs typeface="Gulim"/>
                        </a:rPr>
                        <a:t>시간</a:t>
                      </a:r>
                      <a:r>
                        <a:rPr sz="1400" b="1" spc="40" dirty="0">
                          <a:latin typeface="Arial"/>
                          <a:cs typeface="Arial"/>
                        </a:rPr>
                        <a:t>)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12065" marB="0">
                    <a:lnL w="9525">
                      <a:solidFill>
                        <a:srgbClr val="999999"/>
                      </a:solidFill>
                      <a:prstDash val="solid"/>
                    </a:lnL>
                    <a:lnR w="9525">
                      <a:solidFill>
                        <a:srgbClr val="999999"/>
                      </a:solidFill>
                      <a:prstDash val="solid"/>
                    </a:lnR>
                    <a:lnT w="9525">
                      <a:solidFill>
                        <a:srgbClr val="999999"/>
                      </a:solidFill>
                      <a:prstDash val="solid"/>
                    </a:lnT>
                    <a:lnB w="9525">
                      <a:solidFill>
                        <a:srgbClr val="999999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1400" b="1" spc="40" dirty="0">
                          <a:latin typeface="Gulim"/>
                          <a:cs typeface="Gulim"/>
                        </a:rPr>
                        <a:t>해외거주</a:t>
                      </a:r>
                      <a:r>
                        <a:rPr sz="1400" b="1" spc="40" dirty="0">
                          <a:latin typeface="Arial"/>
                          <a:cs typeface="Arial"/>
                        </a:rPr>
                        <a:t>(</a:t>
                      </a:r>
                      <a:r>
                        <a:rPr sz="1400" b="1" spc="40" dirty="0">
                          <a:latin typeface="Gulim"/>
                          <a:cs typeface="Gulim"/>
                        </a:rPr>
                        <a:t>월</a:t>
                      </a:r>
                      <a:r>
                        <a:rPr sz="1400" b="1" spc="40" dirty="0">
                          <a:latin typeface="Arial"/>
                          <a:cs typeface="Arial"/>
                        </a:rPr>
                        <a:t>)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12065" marB="0">
                    <a:lnL w="9525">
                      <a:solidFill>
                        <a:srgbClr val="999999"/>
                      </a:solidFill>
                      <a:prstDash val="solid"/>
                    </a:lnL>
                    <a:lnR w="9525">
                      <a:solidFill>
                        <a:srgbClr val="999999"/>
                      </a:solidFill>
                      <a:prstDash val="solid"/>
                    </a:lnR>
                    <a:lnT w="9525">
                      <a:solidFill>
                        <a:srgbClr val="999999"/>
                      </a:solidFill>
                      <a:prstDash val="solid"/>
                    </a:lnT>
                    <a:lnB w="9525">
                      <a:solidFill>
                        <a:srgbClr val="999999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1400" b="1" spc="25" dirty="0">
                          <a:latin typeface="Gulim"/>
                          <a:cs typeface="Gulim"/>
                        </a:rPr>
                        <a:t>영어</a:t>
                      </a:r>
                      <a:r>
                        <a:rPr sz="1400" b="1" spc="-70" dirty="0">
                          <a:latin typeface="Gulim"/>
                          <a:cs typeface="Gulim"/>
                        </a:rPr>
                        <a:t> </a:t>
                      </a:r>
                      <a:r>
                        <a:rPr sz="1400" b="1" spc="25" dirty="0">
                          <a:latin typeface="Gulim"/>
                          <a:cs typeface="Gulim"/>
                        </a:rPr>
                        <a:t>학점</a:t>
                      </a:r>
                      <a:endParaRPr sz="1400">
                        <a:latin typeface="Gulim"/>
                        <a:cs typeface="Gulim"/>
                      </a:endParaRPr>
                    </a:p>
                  </a:txBody>
                  <a:tcPr marL="0" marR="0" marT="12065" marB="0">
                    <a:lnL w="9525">
                      <a:solidFill>
                        <a:srgbClr val="999999"/>
                      </a:solidFill>
                      <a:prstDash val="solid"/>
                    </a:lnL>
                    <a:lnR w="9525">
                      <a:solidFill>
                        <a:srgbClr val="999999"/>
                      </a:solidFill>
                      <a:prstDash val="solid"/>
                    </a:lnR>
                    <a:lnT w="9525">
                      <a:solidFill>
                        <a:srgbClr val="999999"/>
                      </a:solidFill>
                      <a:prstDash val="solid"/>
                    </a:lnT>
                    <a:lnB w="9525">
                      <a:solidFill>
                        <a:srgbClr val="999999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622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1400" spc="80" dirty="0">
                          <a:latin typeface="Gill Sans MT"/>
                          <a:cs typeface="Gill Sans MT"/>
                        </a:rPr>
                        <a:t>54</a:t>
                      </a:r>
                      <a:endParaRPr sz="1400">
                        <a:latin typeface="Gill Sans MT"/>
                        <a:cs typeface="Gill Sans MT"/>
                      </a:endParaRPr>
                    </a:p>
                  </a:txBody>
                  <a:tcPr marL="0" marR="0" marT="12065" marB="0">
                    <a:lnL w="9525">
                      <a:solidFill>
                        <a:srgbClr val="999999"/>
                      </a:solidFill>
                      <a:prstDash val="solid"/>
                    </a:lnL>
                    <a:lnR w="9525">
                      <a:solidFill>
                        <a:srgbClr val="999999"/>
                      </a:solidFill>
                      <a:prstDash val="solid"/>
                    </a:lnR>
                    <a:lnT w="9525">
                      <a:solidFill>
                        <a:srgbClr val="999999"/>
                      </a:solidFill>
                      <a:prstDash val="solid"/>
                    </a:lnT>
                    <a:lnB w="9525">
                      <a:solidFill>
                        <a:srgbClr val="999999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1400" spc="80" dirty="0">
                          <a:latin typeface="Gill Sans MT"/>
                          <a:cs typeface="Gill Sans MT"/>
                        </a:rPr>
                        <a:t>12</a:t>
                      </a:r>
                      <a:endParaRPr sz="1400">
                        <a:latin typeface="Gill Sans MT"/>
                        <a:cs typeface="Gill Sans MT"/>
                      </a:endParaRPr>
                    </a:p>
                  </a:txBody>
                  <a:tcPr marL="0" marR="0" marT="12065" marB="0">
                    <a:lnL w="9525">
                      <a:solidFill>
                        <a:srgbClr val="999999"/>
                      </a:solidFill>
                      <a:prstDash val="solid"/>
                    </a:lnL>
                    <a:lnR w="9525">
                      <a:solidFill>
                        <a:srgbClr val="999999"/>
                      </a:solidFill>
                      <a:prstDash val="solid"/>
                    </a:lnR>
                    <a:lnT w="9525">
                      <a:solidFill>
                        <a:srgbClr val="999999"/>
                      </a:solidFill>
                      <a:prstDash val="solid"/>
                    </a:lnT>
                    <a:lnB w="9525">
                      <a:solidFill>
                        <a:srgbClr val="999999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1400" dirty="0">
                          <a:latin typeface="Gill Sans MT"/>
                          <a:cs typeface="Gill Sans MT"/>
                        </a:rPr>
                        <a:t>B</a:t>
                      </a:r>
                      <a:endParaRPr sz="1400">
                        <a:latin typeface="Gill Sans MT"/>
                        <a:cs typeface="Gill Sans MT"/>
                      </a:endParaRPr>
                    </a:p>
                  </a:txBody>
                  <a:tcPr marL="0" marR="0" marT="12065" marB="0">
                    <a:lnL w="9525">
                      <a:solidFill>
                        <a:srgbClr val="999999"/>
                      </a:solidFill>
                      <a:prstDash val="solid"/>
                    </a:lnL>
                    <a:lnR w="9525">
                      <a:solidFill>
                        <a:srgbClr val="999999"/>
                      </a:solidFill>
                      <a:prstDash val="solid"/>
                    </a:lnR>
                    <a:lnT w="9525">
                      <a:solidFill>
                        <a:srgbClr val="999999"/>
                      </a:solidFill>
                      <a:prstDash val="solid"/>
                    </a:lnT>
                    <a:lnB w="9525">
                      <a:solidFill>
                        <a:srgbClr val="999999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622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1400" dirty="0">
                          <a:latin typeface="Gill Sans MT"/>
                          <a:cs typeface="Gill Sans MT"/>
                        </a:rPr>
                        <a:t>8</a:t>
                      </a:r>
                      <a:endParaRPr sz="1400">
                        <a:latin typeface="Gill Sans MT"/>
                        <a:cs typeface="Gill Sans MT"/>
                      </a:endParaRPr>
                    </a:p>
                  </a:txBody>
                  <a:tcPr marL="0" marR="0" marT="12065" marB="0">
                    <a:lnL w="9525">
                      <a:solidFill>
                        <a:srgbClr val="999999"/>
                      </a:solidFill>
                      <a:prstDash val="solid"/>
                    </a:lnL>
                    <a:lnR w="9525">
                      <a:solidFill>
                        <a:srgbClr val="999999"/>
                      </a:solidFill>
                      <a:prstDash val="solid"/>
                    </a:lnR>
                    <a:lnT w="9525">
                      <a:solidFill>
                        <a:srgbClr val="999999"/>
                      </a:solidFill>
                      <a:prstDash val="solid"/>
                    </a:lnT>
                    <a:lnB w="9525">
                      <a:solidFill>
                        <a:srgbClr val="999999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1400" dirty="0">
                          <a:latin typeface="Gill Sans MT"/>
                          <a:cs typeface="Gill Sans MT"/>
                        </a:rPr>
                        <a:t>0</a:t>
                      </a:r>
                      <a:endParaRPr sz="1400">
                        <a:latin typeface="Gill Sans MT"/>
                        <a:cs typeface="Gill Sans MT"/>
                      </a:endParaRPr>
                    </a:p>
                  </a:txBody>
                  <a:tcPr marL="0" marR="0" marT="12065" marB="0">
                    <a:lnL w="9525">
                      <a:solidFill>
                        <a:srgbClr val="999999"/>
                      </a:solidFill>
                      <a:prstDash val="solid"/>
                    </a:lnL>
                    <a:lnR w="9525">
                      <a:solidFill>
                        <a:srgbClr val="999999"/>
                      </a:solidFill>
                      <a:prstDash val="solid"/>
                    </a:lnR>
                    <a:lnT w="9525">
                      <a:solidFill>
                        <a:srgbClr val="999999"/>
                      </a:solidFill>
                      <a:prstDash val="solid"/>
                    </a:lnT>
                    <a:lnB w="9525">
                      <a:solidFill>
                        <a:srgbClr val="999999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1400" dirty="0">
                          <a:latin typeface="Gill Sans MT"/>
                          <a:cs typeface="Gill Sans MT"/>
                        </a:rPr>
                        <a:t>D</a:t>
                      </a:r>
                      <a:endParaRPr sz="1400">
                        <a:latin typeface="Gill Sans MT"/>
                        <a:cs typeface="Gill Sans MT"/>
                      </a:endParaRPr>
                    </a:p>
                  </a:txBody>
                  <a:tcPr marL="0" marR="0" marT="12065" marB="0">
                    <a:lnL w="9525">
                      <a:solidFill>
                        <a:srgbClr val="999999"/>
                      </a:solidFill>
                      <a:prstDash val="solid"/>
                    </a:lnL>
                    <a:lnR w="9525">
                      <a:solidFill>
                        <a:srgbClr val="999999"/>
                      </a:solidFill>
                      <a:prstDash val="solid"/>
                    </a:lnR>
                    <a:lnT w="9525">
                      <a:solidFill>
                        <a:srgbClr val="999999"/>
                      </a:solidFill>
                      <a:prstDash val="solid"/>
                    </a:lnT>
                    <a:lnB w="9525">
                      <a:solidFill>
                        <a:srgbClr val="999999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622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1400" spc="80" dirty="0">
                          <a:latin typeface="Gill Sans MT"/>
                          <a:cs typeface="Gill Sans MT"/>
                        </a:rPr>
                        <a:t>30</a:t>
                      </a:r>
                      <a:endParaRPr sz="1400">
                        <a:latin typeface="Gill Sans MT"/>
                        <a:cs typeface="Gill Sans MT"/>
                      </a:endParaRPr>
                    </a:p>
                  </a:txBody>
                  <a:tcPr marL="0" marR="0" marT="12065" marB="0">
                    <a:lnL w="9525">
                      <a:solidFill>
                        <a:srgbClr val="999999"/>
                      </a:solidFill>
                      <a:prstDash val="solid"/>
                    </a:lnL>
                    <a:lnR w="9525">
                      <a:solidFill>
                        <a:srgbClr val="999999"/>
                      </a:solidFill>
                      <a:prstDash val="solid"/>
                    </a:lnR>
                    <a:lnT w="9525">
                      <a:solidFill>
                        <a:srgbClr val="999999"/>
                      </a:solidFill>
                      <a:prstDash val="solid"/>
                    </a:lnT>
                    <a:lnB w="9525">
                      <a:solidFill>
                        <a:srgbClr val="999999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1400" spc="80" dirty="0">
                          <a:latin typeface="Gill Sans MT"/>
                          <a:cs typeface="Gill Sans MT"/>
                        </a:rPr>
                        <a:t>12</a:t>
                      </a:r>
                      <a:endParaRPr sz="1400">
                        <a:latin typeface="Gill Sans MT"/>
                        <a:cs typeface="Gill Sans MT"/>
                      </a:endParaRPr>
                    </a:p>
                  </a:txBody>
                  <a:tcPr marL="0" marR="0" marT="12065" marB="0">
                    <a:lnL w="9525">
                      <a:solidFill>
                        <a:srgbClr val="999999"/>
                      </a:solidFill>
                      <a:prstDash val="solid"/>
                    </a:lnL>
                    <a:lnR w="9525">
                      <a:solidFill>
                        <a:srgbClr val="999999"/>
                      </a:solidFill>
                      <a:prstDash val="solid"/>
                    </a:lnR>
                    <a:lnT w="9525">
                      <a:solidFill>
                        <a:srgbClr val="999999"/>
                      </a:solidFill>
                      <a:prstDash val="solid"/>
                    </a:lnT>
                    <a:lnB w="9525">
                      <a:solidFill>
                        <a:srgbClr val="999999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1400" dirty="0">
                          <a:latin typeface="Gill Sans MT"/>
                          <a:cs typeface="Gill Sans MT"/>
                        </a:rPr>
                        <a:t>C</a:t>
                      </a:r>
                      <a:endParaRPr sz="1400">
                        <a:latin typeface="Gill Sans MT"/>
                        <a:cs typeface="Gill Sans MT"/>
                      </a:endParaRPr>
                    </a:p>
                  </a:txBody>
                  <a:tcPr marL="0" marR="0" marT="12065" marB="0">
                    <a:lnL w="9525">
                      <a:solidFill>
                        <a:srgbClr val="999999"/>
                      </a:solidFill>
                      <a:prstDash val="solid"/>
                    </a:lnL>
                    <a:lnR w="9525">
                      <a:solidFill>
                        <a:srgbClr val="999999"/>
                      </a:solidFill>
                      <a:prstDash val="solid"/>
                    </a:lnR>
                    <a:lnT w="9525">
                      <a:solidFill>
                        <a:srgbClr val="999999"/>
                      </a:solidFill>
                      <a:prstDash val="solid"/>
                    </a:lnT>
                    <a:lnB w="9525">
                      <a:solidFill>
                        <a:srgbClr val="999999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622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1400" spc="80" dirty="0">
                          <a:latin typeface="Gill Sans MT"/>
                          <a:cs typeface="Gill Sans MT"/>
                        </a:rPr>
                        <a:t>24</a:t>
                      </a:r>
                      <a:endParaRPr sz="1400">
                        <a:latin typeface="Gill Sans MT"/>
                        <a:cs typeface="Gill Sans MT"/>
                      </a:endParaRPr>
                    </a:p>
                  </a:txBody>
                  <a:tcPr marL="0" marR="0" marT="12065" marB="0">
                    <a:lnL w="9525">
                      <a:solidFill>
                        <a:srgbClr val="999999"/>
                      </a:solidFill>
                      <a:prstDash val="solid"/>
                    </a:lnL>
                    <a:lnR w="9525">
                      <a:solidFill>
                        <a:srgbClr val="999999"/>
                      </a:solidFill>
                      <a:prstDash val="solid"/>
                    </a:lnR>
                    <a:lnT w="9525">
                      <a:solidFill>
                        <a:srgbClr val="999999"/>
                      </a:solidFill>
                      <a:prstDash val="solid"/>
                    </a:lnT>
                    <a:lnB w="9525">
                      <a:solidFill>
                        <a:srgbClr val="999999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1400" spc="80" dirty="0">
                          <a:latin typeface="Gill Sans MT"/>
                          <a:cs typeface="Gill Sans MT"/>
                        </a:rPr>
                        <a:t>15</a:t>
                      </a:r>
                      <a:endParaRPr sz="1400">
                        <a:latin typeface="Gill Sans MT"/>
                        <a:cs typeface="Gill Sans MT"/>
                      </a:endParaRPr>
                    </a:p>
                  </a:txBody>
                  <a:tcPr marL="0" marR="0" marT="12065" marB="0">
                    <a:lnL w="9525">
                      <a:solidFill>
                        <a:srgbClr val="999999"/>
                      </a:solidFill>
                      <a:prstDash val="solid"/>
                    </a:lnL>
                    <a:lnR w="9525">
                      <a:solidFill>
                        <a:srgbClr val="999999"/>
                      </a:solidFill>
                      <a:prstDash val="solid"/>
                    </a:lnR>
                    <a:lnT w="9525">
                      <a:solidFill>
                        <a:srgbClr val="999999"/>
                      </a:solidFill>
                      <a:prstDash val="solid"/>
                    </a:lnT>
                    <a:lnB w="9525">
                      <a:solidFill>
                        <a:srgbClr val="999999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1400" dirty="0">
                          <a:latin typeface="Gill Sans MT"/>
                          <a:cs typeface="Gill Sans MT"/>
                        </a:rPr>
                        <a:t>C</a:t>
                      </a:r>
                      <a:endParaRPr sz="1400">
                        <a:latin typeface="Gill Sans MT"/>
                        <a:cs typeface="Gill Sans MT"/>
                      </a:endParaRPr>
                    </a:p>
                  </a:txBody>
                  <a:tcPr marL="0" marR="0" marT="12065" marB="0">
                    <a:lnL w="9525">
                      <a:solidFill>
                        <a:srgbClr val="999999"/>
                      </a:solidFill>
                      <a:prstDash val="solid"/>
                    </a:lnL>
                    <a:lnR w="9525">
                      <a:solidFill>
                        <a:srgbClr val="999999"/>
                      </a:solidFill>
                      <a:prstDash val="solid"/>
                    </a:lnR>
                    <a:lnT w="9525">
                      <a:solidFill>
                        <a:srgbClr val="999999"/>
                      </a:solidFill>
                      <a:prstDash val="solid"/>
                    </a:lnT>
                    <a:lnB w="9525">
                      <a:solidFill>
                        <a:srgbClr val="999999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622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1400" spc="80" dirty="0">
                          <a:latin typeface="Gill Sans MT"/>
                          <a:cs typeface="Gill Sans MT"/>
                        </a:rPr>
                        <a:t>46</a:t>
                      </a:r>
                      <a:endParaRPr sz="1400">
                        <a:latin typeface="Gill Sans MT"/>
                        <a:cs typeface="Gill Sans MT"/>
                      </a:endParaRPr>
                    </a:p>
                  </a:txBody>
                  <a:tcPr marL="0" marR="0" marT="12065" marB="0">
                    <a:lnL w="9525">
                      <a:solidFill>
                        <a:srgbClr val="999999"/>
                      </a:solidFill>
                      <a:prstDash val="solid"/>
                    </a:lnL>
                    <a:lnR w="9525">
                      <a:solidFill>
                        <a:srgbClr val="999999"/>
                      </a:solidFill>
                      <a:prstDash val="solid"/>
                    </a:lnR>
                    <a:lnT w="9525">
                      <a:solidFill>
                        <a:srgbClr val="999999"/>
                      </a:solidFill>
                      <a:prstDash val="solid"/>
                    </a:lnT>
                    <a:lnB w="9525">
                      <a:solidFill>
                        <a:srgbClr val="999999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1400" spc="80" dirty="0">
                          <a:latin typeface="Gill Sans MT"/>
                          <a:cs typeface="Gill Sans MT"/>
                        </a:rPr>
                        <a:t>12</a:t>
                      </a:r>
                      <a:endParaRPr sz="1400">
                        <a:latin typeface="Gill Sans MT"/>
                        <a:cs typeface="Gill Sans MT"/>
                      </a:endParaRPr>
                    </a:p>
                  </a:txBody>
                  <a:tcPr marL="0" marR="0" marT="12065" marB="0">
                    <a:lnL w="9525">
                      <a:solidFill>
                        <a:srgbClr val="999999"/>
                      </a:solidFill>
                      <a:prstDash val="solid"/>
                    </a:lnL>
                    <a:lnR w="9525">
                      <a:solidFill>
                        <a:srgbClr val="999999"/>
                      </a:solidFill>
                      <a:prstDash val="solid"/>
                    </a:lnR>
                    <a:lnT w="9525">
                      <a:solidFill>
                        <a:srgbClr val="999999"/>
                      </a:solidFill>
                      <a:prstDash val="solid"/>
                    </a:lnT>
                    <a:lnB w="9525">
                      <a:solidFill>
                        <a:srgbClr val="999999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1400" dirty="0">
                          <a:latin typeface="Gill Sans MT"/>
                          <a:cs typeface="Gill Sans MT"/>
                        </a:rPr>
                        <a:t>C</a:t>
                      </a:r>
                      <a:endParaRPr sz="1400">
                        <a:latin typeface="Gill Sans MT"/>
                        <a:cs typeface="Gill Sans MT"/>
                      </a:endParaRPr>
                    </a:p>
                  </a:txBody>
                  <a:tcPr marL="0" marR="0" marT="12065" marB="0">
                    <a:lnL w="9525">
                      <a:solidFill>
                        <a:srgbClr val="999999"/>
                      </a:solidFill>
                      <a:prstDash val="solid"/>
                    </a:lnL>
                    <a:lnR w="9525">
                      <a:solidFill>
                        <a:srgbClr val="999999"/>
                      </a:solidFill>
                      <a:prstDash val="solid"/>
                    </a:lnR>
                    <a:lnT w="9525">
                      <a:solidFill>
                        <a:srgbClr val="999999"/>
                      </a:solidFill>
                      <a:prstDash val="solid"/>
                    </a:lnT>
                    <a:lnB w="9525">
                      <a:solidFill>
                        <a:srgbClr val="999999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622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1400" spc="80" dirty="0">
                          <a:latin typeface="Gill Sans MT"/>
                          <a:cs typeface="Gill Sans MT"/>
                        </a:rPr>
                        <a:t>70</a:t>
                      </a:r>
                      <a:endParaRPr sz="1400">
                        <a:latin typeface="Gill Sans MT"/>
                        <a:cs typeface="Gill Sans MT"/>
                      </a:endParaRPr>
                    </a:p>
                  </a:txBody>
                  <a:tcPr marL="0" marR="0" marT="12065" marB="0">
                    <a:lnL w="9525">
                      <a:solidFill>
                        <a:srgbClr val="999999"/>
                      </a:solidFill>
                      <a:prstDash val="solid"/>
                    </a:lnL>
                    <a:lnR w="9525">
                      <a:solidFill>
                        <a:srgbClr val="999999"/>
                      </a:solidFill>
                      <a:prstDash val="solid"/>
                    </a:lnR>
                    <a:lnT w="9525">
                      <a:solidFill>
                        <a:srgbClr val="999999"/>
                      </a:solidFill>
                      <a:prstDash val="solid"/>
                    </a:lnT>
                    <a:lnB w="9525">
                      <a:solidFill>
                        <a:srgbClr val="999999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1400" dirty="0">
                          <a:latin typeface="Gill Sans MT"/>
                          <a:cs typeface="Gill Sans MT"/>
                        </a:rPr>
                        <a:t>0</a:t>
                      </a:r>
                      <a:endParaRPr sz="1400">
                        <a:latin typeface="Gill Sans MT"/>
                        <a:cs typeface="Gill Sans MT"/>
                      </a:endParaRPr>
                    </a:p>
                  </a:txBody>
                  <a:tcPr marL="0" marR="0" marT="12065" marB="0">
                    <a:lnL w="9525">
                      <a:solidFill>
                        <a:srgbClr val="999999"/>
                      </a:solidFill>
                      <a:prstDash val="solid"/>
                    </a:lnL>
                    <a:lnR w="9525">
                      <a:solidFill>
                        <a:srgbClr val="999999"/>
                      </a:solidFill>
                      <a:prstDash val="solid"/>
                    </a:lnR>
                    <a:lnT w="9525">
                      <a:solidFill>
                        <a:srgbClr val="999999"/>
                      </a:solidFill>
                      <a:prstDash val="solid"/>
                    </a:lnT>
                    <a:lnB w="9525">
                      <a:solidFill>
                        <a:srgbClr val="999999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1400" dirty="0">
                          <a:latin typeface="Gill Sans MT"/>
                          <a:cs typeface="Gill Sans MT"/>
                        </a:rPr>
                        <a:t>D</a:t>
                      </a:r>
                      <a:endParaRPr sz="1400">
                        <a:latin typeface="Gill Sans MT"/>
                        <a:cs typeface="Gill Sans MT"/>
                      </a:endParaRPr>
                    </a:p>
                  </a:txBody>
                  <a:tcPr marL="0" marR="0" marT="12065" marB="0">
                    <a:lnL w="9525">
                      <a:solidFill>
                        <a:srgbClr val="999999"/>
                      </a:solidFill>
                      <a:prstDash val="solid"/>
                    </a:lnL>
                    <a:lnR w="9525">
                      <a:solidFill>
                        <a:srgbClr val="999999"/>
                      </a:solidFill>
                      <a:prstDash val="solid"/>
                    </a:lnR>
                    <a:lnT w="9525">
                      <a:solidFill>
                        <a:srgbClr val="999999"/>
                      </a:solidFill>
                      <a:prstDash val="solid"/>
                    </a:lnT>
                    <a:lnB w="9525">
                      <a:solidFill>
                        <a:srgbClr val="999999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622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1400" spc="80" dirty="0">
                          <a:latin typeface="Gill Sans MT"/>
                          <a:cs typeface="Gill Sans MT"/>
                        </a:rPr>
                        <a:t>20</a:t>
                      </a:r>
                      <a:endParaRPr sz="1400">
                        <a:latin typeface="Gill Sans MT"/>
                        <a:cs typeface="Gill Sans MT"/>
                      </a:endParaRPr>
                    </a:p>
                  </a:txBody>
                  <a:tcPr marL="0" marR="0" marT="12065" marB="0">
                    <a:lnL w="9525">
                      <a:solidFill>
                        <a:srgbClr val="999999"/>
                      </a:solidFill>
                      <a:prstDash val="solid"/>
                    </a:lnL>
                    <a:lnR w="9525">
                      <a:solidFill>
                        <a:srgbClr val="999999"/>
                      </a:solidFill>
                      <a:prstDash val="solid"/>
                    </a:lnR>
                    <a:lnT w="9525">
                      <a:solidFill>
                        <a:srgbClr val="999999"/>
                      </a:solidFill>
                      <a:prstDash val="solid"/>
                    </a:lnT>
                    <a:lnB w="9525">
                      <a:solidFill>
                        <a:srgbClr val="999999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1400" spc="80" dirty="0">
                          <a:latin typeface="Gill Sans MT"/>
                          <a:cs typeface="Gill Sans MT"/>
                        </a:rPr>
                        <a:t>36</a:t>
                      </a:r>
                      <a:endParaRPr sz="1400">
                        <a:latin typeface="Gill Sans MT"/>
                        <a:cs typeface="Gill Sans MT"/>
                      </a:endParaRPr>
                    </a:p>
                  </a:txBody>
                  <a:tcPr marL="0" marR="0" marT="12065" marB="0">
                    <a:lnL w="9525">
                      <a:solidFill>
                        <a:srgbClr val="999999"/>
                      </a:solidFill>
                      <a:prstDash val="solid"/>
                    </a:lnL>
                    <a:lnR w="9525">
                      <a:solidFill>
                        <a:srgbClr val="999999"/>
                      </a:solidFill>
                      <a:prstDash val="solid"/>
                    </a:lnR>
                    <a:lnT w="9525">
                      <a:solidFill>
                        <a:srgbClr val="999999"/>
                      </a:solidFill>
                      <a:prstDash val="solid"/>
                    </a:lnT>
                    <a:lnB w="9525">
                      <a:solidFill>
                        <a:srgbClr val="999999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1400" dirty="0">
                          <a:latin typeface="Gill Sans MT"/>
                          <a:cs typeface="Gill Sans MT"/>
                        </a:rPr>
                        <a:t>A</a:t>
                      </a:r>
                      <a:endParaRPr sz="1400">
                        <a:latin typeface="Gill Sans MT"/>
                        <a:cs typeface="Gill Sans MT"/>
                      </a:endParaRPr>
                    </a:p>
                  </a:txBody>
                  <a:tcPr marL="0" marR="0" marT="12065" marB="0">
                    <a:lnL w="9525">
                      <a:solidFill>
                        <a:srgbClr val="999999"/>
                      </a:solidFill>
                      <a:prstDash val="solid"/>
                    </a:lnL>
                    <a:lnR w="9525">
                      <a:solidFill>
                        <a:srgbClr val="999999"/>
                      </a:solidFill>
                      <a:prstDash val="solid"/>
                    </a:lnR>
                    <a:lnT w="9525">
                      <a:solidFill>
                        <a:srgbClr val="999999"/>
                      </a:solidFill>
                      <a:prstDash val="solid"/>
                    </a:lnT>
                    <a:lnB w="9525">
                      <a:solidFill>
                        <a:srgbClr val="999999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622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1400" spc="80" dirty="0">
                          <a:latin typeface="Gill Sans MT"/>
                          <a:cs typeface="Gill Sans MT"/>
                        </a:rPr>
                        <a:t>37</a:t>
                      </a:r>
                      <a:endParaRPr sz="1400">
                        <a:latin typeface="Gill Sans MT"/>
                        <a:cs typeface="Gill Sans MT"/>
                      </a:endParaRPr>
                    </a:p>
                  </a:txBody>
                  <a:tcPr marL="0" marR="0" marT="12065" marB="0">
                    <a:lnL w="9525">
                      <a:solidFill>
                        <a:srgbClr val="999999"/>
                      </a:solidFill>
                      <a:prstDash val="solid"/>
                    </a:lnL>
                    <a:lnR w="9525">
                      <a:solidFill>
                        <a:srgbClr val="999999"/>
                      </a:solidFill>
                      <a:prstDash val="solid"/>
                    </a:lnR>
                    <a:lnT w="9525">
                      <a:solidFill>
                        <a:srgbClr val="999999"/>
                      </a:solidFill>
                      <a:prstDash val="solid"/>
                    </a:lnT>
                    <a:lnB w="9525">
                      <a:solidFill>
                        <a:srgbClr val="999999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1400" spc="80" dirty="0">
                          <a:latin typeface="Gill Sans MT"/>
                          <a:cs typeface="Gill Sans MT"/>
                        </a:rPr>
                        <a:t>12</a:t>
                      </a:r>
                      <a:endParaRPr sz="1400">
                        <a:latin typeface="Gill Sans MT"/>
                        <a:cs typeface="Gill Sans MT"/>
                      </a:endParaRPr>
                    </a:p>
                  </a:txBody>
                  <a:tcPr marL="0" marR="0" marT="12065" marB="0">
                    <a:lnL w="9525">
                      <a:solidFill>
                        <a:srgbClr val="999999"/>
                      </a:solidFill>
                      <a:prstDash val="solid"/>
                    </a:lnL>
                    <a:lnR w="9525">
                      <a:solidFill>
                        <a:srgbClr val="999999"/>
                      </a:solidFill>
                      <a:prstDash val="solid"/>
                    </a:lnR>
                    <a:lnT w="9525">
                      <a:solidFill>
                        <a:srgbClr val="999999"/>
                      </a:solidFill>
                      <a:prstDash val="solid"/>
                    </a:lnT>
                    <a:lnB w="9525">
                      <a:solidFill>
                        <a:srgbClr val="999999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1400" dirty="0">
                          <a:latin typeface="Gill Sans MT"/>
                          <a:cs typeface="Gill Sans MT"/>
                        </a:rPr>
                        <a:t>C</a:t>
                      </a:r>
                      <a:endParaRPr sz="1400">
                        <a:latin typeface="Gill Sans MT"/>
                        <a:cs typeface="Gill Sans MT"/>
                      </a:endParaRPr>
                    </a:p>
                  </a:txBody>
                  <a:tcPr marL="0" marR="0" marT="12065" marB="0">
                    <a:lnL w="9525">
                      <a:solidFill>
                        <a:srgbClr val="999999"/>
                      </a:solidFill>
                      <a:prstDash val="solid"/>
                    </a:lnL>
                    <a:lnR w="9525">
                      <a:solidFill>
                        <a:srgbClr val="999999"/>
                      </a:solidFill>
                      <a:prstDash val="solid"/>
                    </a:lnR>
                    <a:lnT w="9525">
                      <a:solidFill>
                        <a:srgbClr val="999999"/>
                      </a:solidFill>
                      <a:prstDash val="solid"/>
                    </a:lnT>
                    <a:lnB w="9525">
                      <a:solidFill>
                        <a:srgbClr val="999999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622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1400" spc="80" dirty="0">
                          <a:latin typeface="Gill Sans MT"/>
                          <a:cs typeface="Gill Sans MT"/>
                        </a:rPr>
                        <a:t>40</a:t>
                      </a:r>
                      <a:endParaRPr sz="1400">
                        <a:latin typeface="Gill Sans MT"/>
                        <a:cs typeface="Gill Sans MT"/>
                      </a:endParaRPr>
                    </a:p>
                  </a:txBody>
                  <a:tcPr marL="0" marR="0" marT="12065" marB="0">
                    <a:lnL w="9525">
                      <a:solidFill>
                        <a:srgbClr val="999999"/>
                      </a:solidFill>
                      <a:prstDash val="solid"/>
                    </a:lnL>
                    <a:lnR w="9525">
                      <a:solidFill>
                        <a:srgbClr val="999999"/>
                      </a:solidFill>
                      <a:prstDash val="solid"/>
                    </a:lnR>
                    <a:lnT w="9525">
                      <a:solidFill>
                        <a:srgbClr val="999999"/>
                      </a:solidFill>
                      <a:prstDash val="solid"/>
                    </a:lnT>
                    <a:lnB w="9525">
                      <a:solidFill>
                        <a:srgbClr val="999999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1400" spc="80" dirty="0">
                          <a:latin typeface="Gill Sans MT"/>
                          <a:cs typeface="Gill Sans MT"/>
                        </a:rPr>
                        <a:t>12</a:t>
                      </a:r>
                      <a:endParaRPr sz="1400">
                        <a:latin typeface="Gill Sans MT"/>
                        <a:cs typeface="Gill Sans MT"/>
                      </a:endParaRPr>
                    </a:p>
                  </a:txBody>
                  <a:tcPr marL="0" marR="0" marT="12065" marB="0">
                    <a:lnL w="9525">
                      <a:solidFill>
                        <a:srgbClr val="999999"/>
                      </a:solidFill>
                      <a:prstDash val="solid"/>
                    </a:lnL>
                    <a:lnR w="9525">
                      <a:solidFill>
                        <a:srgbClr val="999999"/>
                      </a:solidFill>
                      <a:prstDash val="solid"/>
                    </a:lnR>
                    <a:lnT w="9525">
                      <a:solidFill>
                        <a:srgbClr val="999999"/>
                      </a:solidFill>
                      <a:prstDash val="solid"/>
                    </a:lnT>
                    <a:lnB w="9525">
                      <a:solidFill>
                        <a:srgbClr val="999999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1400" dirty="0">
                          <a:latin typeface="Gill Sans MT"/>
                          <a:cs typeface="Gill Sans MT"/>
                        </a:rPr>
                        <a:t>C</a:t>
                      </a:r>
                      <a:endParaRPr sz="1400">
                        <a:latin typeface="Gill Sans MT"/>
                        <a:cs typeface="Gill Sans MT"/>
                      </a:endParaRPr>
                    </a:p>
                  </a:txBody>
                  <a:tcPr marL="0" marR="0" marT="12065" marB="0">
                    <a:lnL w="9525">
                      <a:solidFill>
                        <a:srgbClr val="999999"/>
                      </a:solidFill>
                      <a:prstDash val="solid"/>
                    </a:lnL>
                    <a:lnR w="9525">
                      <a:solidFill>
                        <a:srgbClr val="999999"/>
                      </a:solidFill>
                      <a:prstDash val="solid"/>
                    </a:lnR>
                    <a:lnT w="9525">
                      <a:solidFill>
                        <a:srgbClr val="999999"/>
                      </a:solidFill>
                      <a:prstDash val="solid"/>
                    </a:lnT>
                    <a:lnB w="9525">
                      <a:solidFill>
                        <a:srgbClr val="999999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8622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1400" spc="80" dirty="0">
                          <a:latin typeface="Gill Sans MT"/>
                          <a:cs typeface="Gill Sans MT"/>
                        </a:rPr>
                        <a:t>48</a:t>
                      </a:r>
                      <a:endParaRPr sz="1400">
                        <a:latin typeface="Gill Sans MT"/>
                        <a:cs typeface="Gill Sans MT"/>
                      </a:endParaRPr>
                    </a:p>
                  </a:txBody>
                  <a:tcPr marL="0" marR="0" marT="12065" marB="0">
                    <a:lnL w="9525">
                      <a:solidFill>
                        <a:srgbClr val="999999"/>
                      </a:solidFill>
                      <a:prstDash val="solid"/>
                    </a:lnL>
                    <a:lnR w="9525">
                      <a:solidFill>
                        <a:srgbClr val="999999"/>
                      </a:solidFill>
                      <a:prstDash val="solid"/>
                    </a:lnR>
                    <a:lnT w="9525">
                      <a:solidFill>
                        <a:srgbClr val="999999"/>
                      </a:solidFill>
                      <a:prstDash val="solid"/>
                    </a:lnT>
                    <a:lnB w="9525">
                      <a:solidFill>
                        <a:srgbClr val="999999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1400" spc="80" dirty="0">
                          <a:latin typeface="Gill Sans MT"/>
                          <a:cs typeface="Gill Sans MT"/>
                        </a:rPr>
                        <a:t>24</a:t>
                      </a:r>
                      <a:endParaRPr sz="1400">
                        <a:latin typeface="Gill Sans MT"/>
                        <a:cs typeface="Gill Sans MT"/>
                      </a:endParaRPr>
                    </a:p>
                  </a:txBody>
                  <a:tcPr marL="0" marR="0" marT="12065" marB="0">
                    <a:lnL w="9525">
                      <a:solidFill>
                        <a:srgbClr val="999999"/>
                      </a:solidFill>
                      <a:prstDash val="solid"/>
                    </a:lnL>
                    <a:lnR w="9525">
                      <a:solidFill>
                        <a:srgbClr val="999999"/>
                      </a:solidFill>
                      <a:prstDash val="solid"/>
                    </a:lnR>
                    <a:lnT w="9525">
                      <a:solidFill>
                        <a:srgbClr val="999999"/>
                      </a:solidFill>
                      <a:prstDash val="solid"/>
                    </a:lnT>
                    <a:lnB w="9525">
                      <a:solidFill>
                        <a:srgbClr val="999999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1400" dirty="0">
                          <a:latin typeface="Gill Sans MT"/>
                          <a:cs typeface="Gill Sans MT"/>
                        </a:rPr>
                        <a:t>A</a:t>
                      </a:r>
                      <a:endParaRPr sz="1400">
                        <a:latin typeface="Gill Sans MT"/>
                        <a:cs typeface="Gill Sans MT"/>
                      </a:endParaRPr>
                    </a:p>
                  </a:txBody>
                  <a:tcPr marL="0" marR="0" marT="12065" marB="0">
                    <a:lnL w="9525">
                      <a:solidFill>
                        <a:srgbClr val="999999"/>
                      </a:solidFill>
                      <a:prstDash val="solid"/>
                    </a:lnL>
                    <a:lnR w="9525">
                      <a:solidFill>
                        <a:srgbClr val="999999"/>
                      </a:solidFill>
                      <a:prstDash val="solid"/>
                    </a:lnR>
                    <a:lnT w="9525">
                      <a:solidFill>
                        <a:srgbClr val="999999"/>
                      </a:solidFill>
                      <a:prstDash val="solid"/>
                    </a:lnT>
                    <a:lnB w="9525">
                      <a:solidFill>
                        <a:srgbClr val="999999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88467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Softmax - TensorFlow</a:t>
            </a:r>
            <a:endParaRPr lang="ko-KR" altLang="en-US" dirty="0"/>
          </a:p>
        </p:txBody>
      </p:sp>
      <p:sp>
        <p:nvSpPr>
          <p:cNvPr id="5" name="object 4"/>
          <p:cNvSpPr txBox="1"/>
          <p:nvPr/>
        </p:nvSpPr>
        <p:spPr>
          <a:xfrm>
            <a:off x="3800872" y="2924944"/>
            <a:ext cx="214122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1" dirty="0">
                <a:latin typeface="Arial"/>
                <a:cs typeface="Arial"/>
              </a:rPr>
              <a:t># </a:t>
            </a:r>
            <a:r>
              <a:rPr sz="3000" b="1" spc="-5" dirty="0">
                <a:latin typeface="Arial"/>
                <a:cs typeface="Arial"/>
              </a:rPr>
              <a:t>Run</a:t>
            </a:r>
            <a:r>
              <a:rPr sz="3000" b="1" spc="-100" dirty="0">
                <a:latin typeface="Arial"/>
                <a:cs typeface="Arial"/>
              </a:rPr>
              <a:t> </a:t>
            </a:r>
            <a:r>
              <a:rPr sz="3000" b="1" spc="-5" dirty="0">
                <a:latin typeface="Arial"/>
                <a:cs typeface="Arial"/>
              </a:rPr>
              <a:t>Code</a:t>
            </a:r>
            <a:endParaRPr sz="30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54807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하나만 더 배우기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 bwMode="auto">
          <a:xfrm>
            <a:off x="1758794" y="5013176"/>
            <a:ext cx="6349226" cy="10185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4323" tIns="47169" rIns="94323" bIns="47169" numCol="1" rtlCol="0" anchor="ctr" anchorCtr="0" compatLnSpc="1">
            <a:prstTxWarp prst="textNoShape">
              <a:avLst/>
            </a:prstTxWarp>
            <a:spAutoFit/>
          </a:bodyPr>
          <a:lstStyle/>
          <a:p>
            <a:pPr latinLnBrk="0">
              <a:lnSpc>
                <a:spcPct val="150000"/>
              </a:lnSpc>
            </a:pPr>
            <a:r>
              <a:rPr lang="en-US" altLang="ko-KR" sz="2000" kern="0" dirty="0" smtClean="0">
                <a:latin typeface="+mn-ea"/>
              </a:rPr>
              <a:t>- </a:t>
            </a:r>
            <a:r>
              <a:rPr lang="ko-KR" altLang="en-US" sz="2000" kern="0" dirty="0" smtClean="0">
                <a:latin typeface="+mn-ea"/>
              </a:rPr>
              <a:t>신경망의 </a:t>
            </a:r>
            <a:r>
              <a:rPr lang="en-US" altLang="ko-KR" sz="2000" kern="0" dirty="0" smtClean="0">
                <a:latin typeface="+mn-ea"/>
              </a:rPr>
              <a:t>Output</a:t>
            </a:r>
            <a:r>
              <a:rPr lang="ko-KR" altLang="en-US" sz="2000" kern="0" dirty="0" smtClean="0">
                <a:latin typeface="+mn-ea"/>
              </a:rPr>
              <a:t>은 넓은 범위를 가지는 </a:t>
            </a:r>
            <a:r>
              <a:rPr lang="en-US" altLang="ko-KR" sz="2000" kern="0" dirty="0" smtClean="0">
                <a:latin typeface="+mn-ea"/>
              </a:rPr>
              <a:t>‘</a:t>
            </a:r>
            <a:r>
              <a:rPr lang="ko-KR" altLang="en-US" sz="2000" kern="0" dirty="0" err="1" smtClean="0">
                <a:latin typeface="+mn-ea"/>
              </a:rPr>
              <a:t>실수값</a:t>
            </a:r>
            <a:r>
              <a:rPr lang="en-US" altLang="ko-KR" sz="2000" kern="0" dirty="0" smtClean="0">
                <a:latin typeface="+mn-ea"/>
              </a:rPr>
              <a:t>’</a:t>
            </a:r>
            <a:r>
              <a:rPr lang="ko-KR" altLang="en-US" sz="2000" kern="0" dirty="0" smtClean="0">
                <a:latin typeface="+mn-ea"/>
              </a:rPr>
              <a:t>임</a:t>
            </a:r>
            <a:endParaRPr lang="en-US" altLang="ko-KR" sz="2000" kern="0" dirty="0" smtClean="0">
              <a:latin typeface="+mn-ea"/>
            </a:endParaRPr>
          </a:p>
          <a:p>
            <a:pPr latinLnBrk="0">
              <a:lnSpc>
                <a:spcPct val="150000"/>
              </a:lnSpc>
            </a:pPr>
            <a:r>
              <a:rPr lang="en-US" altLang="ko-KR" sz="2000" kern="0" dirty="0" smtClean="0">
                <a:latin typeface="+mn-ea"/>
              </a:rPr>
              <a:t>- </a:t>
            </a:r>
            <a:r>
              <a:rPr lang="ko-KR" altLang="en-US" sz="2000" kern="0" dirty="0" smtClean="0">
                <a:latin typeface="+mn-ea"/>
              </a:rPr>
              <a:t>위와 같이 </a:t>
            </a:r>
            <a:r>
              <a:rPr lang="en-US" altLang="ko-KR" sz="2000" kern="0" dirty="0" smtClean="0">
                <a:latin typeface="+mn-ea"/>
              </a:rPr>
              <a:t>Output</a:t>
            </a:r>
            <a:r>
              <a:rPr lang="ko-KR" altLang="en-US" sz="2000" kern="0" dirty="0" smtClean="0">
                <a:latin typeface="+mn-ea"/>
              </a:rPr>
              <a:t>을 </a:t>
            </a:r>
            <a:r>
              <a:rPr lang="en-US" altLang="ko-KR" sz="2000" kern="0" dirty="0" smtClean="0">
                <a:latin typeface="+mn-ea"/>
              </a:rPr>
              <a:t>‘</a:t>
            </a:r>
            <a:r>
              <a:rPr lang="ko-KR" altLang="en-US" sz="2000" kern="0" dirty="0" smtClean="0">
                <a:solidFill>
                  <a:srgbClr val="035AB9"/>
                </a:solidFill>
                <a:latin typeface="+mn-ea"/>
              </a:rPr>
              <a:t>확률</a:t>
            </a:r>
            <a:r>
              <a:rPr lang="en-US" altLang="ko-KR" sz="2000" kern="0" dirty="0" smtClean="0">
                <a:latin typeface="+mn-ea"/>
              </a:rPr>
              <a:t>’</a:t>
            </a:r>
            <a:r>
              <a:rPr lang="ko-KR" altLang="en-US" sz="2000" kern="0" dirty="0" smtClean="0">
                <a:latin typeface="+mn-ea"/>
              </a:rPr>
              <a:t>로 나타내기 위한 방법은</a:t>
            </a:r>
            <a:r>
              <a:rPr lang="en-US" altLang="ko-KR" sz="2000" kern="0" dirty="0" smtClean="0">
                <a:latin typeface="+mn-ea"/>
              </a:rPr>
              <a:t>?</a:t>
            </a:r>
            <a:endParaRPr lang="ko-KR" altLang="en-US" sz="2000" b="0" kern="0" dirty="0" smtClean="0">
              <a:latin typeface="+mn-ea"/>
            </a:endParaRPr>
          </a:p>
        </p:txBody>
      </p:sp>
      <p:pic>
        <p:nvPicPr>
          <p:cNvPr id="44" name="그림 4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5292" y="1052736"/>
            <a:ext cx="6552728" cy="3670528"/>
          </a:xfrm>
          <a:prstGeom prst="rect">
            <a:avLst/>
          </a:prstGeom>
        </p:spPr>
      </p:pic>
      <p:sp>
        <p:nvSpPr>
          <p:cNvPr id="46" name="모서리가 둥근 직사각형 45"/>
          <p:cNvSpPr/>
          <p:nvPr/>
        </p:nvSpPr>
        <p:spPr bwMode="auto">
          <a:xfrm>
            <a:off x="6739868" y="3573016"/>
            <a:ext cx="1368152" cy="936104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sm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47" name="오른쪽 화살표 46"/>
          <p:cNvSpPr/>
          <p:nvPr/>
        </p:nvSpPr>
        <p:spPr bwMode="auto">
          <a:xfrm rot="16200000">
            <a:off x="7315932" y="4548152"/>
            <a:ext cx="216024" cy="216024"/>
          </a:xfrm>
          <a:prstGeom prst="rightArrow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sm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54734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확률을 계산하는 </a:t>
            </a:r>
            <a:r>
              <a:rPr lang="en-US" altLang="ko-KR" dirty="0" smtClean="0"/>
              <a:t>Activation Function: </a:t>
            </a:r>
            <a:r>
              <a:rPr lang="en-US" altLang="ko-KR" dirty="0" err="1" smtClean="0"/>
              <a:t>Softmax</a:t>
            </a:r>
            <a:endParaRPr lang="ko-KR" altLang="en-US" dirty="0"/>
          </a:p>
        </p:txBody>
      </p:sp>
      <p:pic>
        <p:nvPicPr>
          <p:cNvPr id="1026" name="Picture 2" descr="softmax에 대한 이미지 검색결과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475"/>
          <a:stretch/>
        </p:blipFill>
        <p:spPr bwMode="auto">
          <a:xfrm>
            <a:off x="1712640" y="2276872"/>
            <a:ext cx="5838825" cy="3240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8361824" y="188640"/>
            <a:ext cx="15139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dirty="0" err="1">
                <a:solidFill>
                  <a:schemeClr val="bg1"/>
                </a:solidFill>
                <a:latin typeface="+mn-ea"/>
              </a:rPr>
              <a:t>tf.nn.softmax</a:t>
            </a:r>
            <a:endParaRPr lang="ko-KR" altLang="ko-KR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7" name="TextBox 6"/>
          <p:cNvSpPr txBox="1"/>
          <p:nvPr/>
        </p:nvSpPr>
        <p:spPr bwMode="auto">
          <a:xfrm>
            <a:off x="848143" y="919753"/>
            <a:ext cx="8280920" cy="926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4323" tIns="47169" rIns="94323" bIns="47169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285750" indent="-285750" latinLnBrk="0">
              <a:lnSpc>
                <a:spcPct val="150000"/>
              </a:lnSpc>
              <a:buFontTx/>
              <a:buChar char="-"/>
            </a:pPr>
            <a:r>
              <a:rPr lang="ko-KR" altLang="en-US" b="1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신경망의 마지막 출력에 사용하며</a:t>
            </a:r>
            <a:r>
              <a:rPr lang="en-US" altLang="ko-KR" b="1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 Output</a:t>
            </a:r>
            <a:r>
              <a:rPr lang="ko-KR" altLang="en-US" b="1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의 전체 합이 </a:t>
            </a:r>
            <a:r>
              <a:rPr lang="en-US" altLang="ko-KR" b="1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1.0</a:t>
            </a:r>
            <a:r>
              <a:rPr lang="ko-KR" altLang="en-US" b="1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이 되도록 만들어 줌</a:t>
            </a:r>
            <a:endParaRPr lang="en-US" altLang="ko-KR" b="1" kern="0" dirty="0" smtClean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85750" indent="-285750" latinLnBrk="0">
              <a:lnSpc>
                <a:spcPct val="150000"/>
              </a:lnSpc>
              <a:buFontTx/>
              <a:buChar char="-"/>
            </a:pPr>
            <a:r>
              <a:rPr lang="ko-KR" altLang="en-US" b="1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그래서</a:t>
            </a:r>
            <a:r>
              <a:rPr lang="en-US" altLang="ko-KR" b="1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 Classification(</a:t>
            </a:r>
            <a:r>
              <a:rPr lang="ko-KR" altLang="en-US" b="1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분류</a:t>
            </a:r>
            <a:r>
              <a:rPr lang="en-US" altLang="ko-KR" b="1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) </a:t>
            </a:r>
            <a:r>
              <a:rPr lang="ko-KR" altLang="en-US" b="1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문제 풀 때 매우 많이 사용</a:t>
            </a:r>
            <a:r>
              <a:rPr lang="en-US" altLang="ko-KR" b="1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 </a:t>
            </a:r>
            <a:r>
              <a:rPr lang="ko-KR" altLang="en-US" b="1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오후에 실습해 </a:t>
            </a:r>
            <a:r>
              <a:rPr lang="ko-KR" altLang="en-US" b="1" kern="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보</a:t>
            </a:r>
            <a:r>
              <a:rPr lang="ko-KR" altLang="en-US" b="1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겠습니다</a:t>
            </a:r>
            <a:r>
              <a:rPr lang="en-US" altLang="ko-KR" b="1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  <a:endParaRPr lang="ko-KR" altLang="en-US" b="1" kern="0" dirty="0" smtClean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559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273050" y="116632"/>
            <a:ext cx="7560270" cy="372258"/>
          </a:xfrm>
        </p:spPr>
        <p:txBody>
          <a:bodyPr/>
          <a:lstStyle/>
          <a:p>
            <a:r>
              <a:rPr lang="ko-KR" altLang="en-US" dirty="0" smtClean="0"/>
              <a:t>여기서 한 개만 출력하고 싶으면</a:t>
            </a:r>
            <a:r>
              <a:rPr lang="en-US" altLang="ko-KR" dirty="0"/>
              <a:t>?</a:t>
            </a:r>
            <a:r>
              <a:rPr lang="en-US" altLang="ko-KR" dirty="0" smtClean="0"/>
              <a:t> One Hot Encoding</a:t>
            </a:r>
            <a:endParaRPr lang="ko-KR" altLang="en-US" dirty="0"/>
          </a:p>
        </p:txBody>
      </p:sp>
      <p:pic>
        <p:nvPicPr>
          <p:cNvPr id="1026" name="Picture 2" descr="one hot encoding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528" y="1124744"/>
            <a:ext cx="7934118" cy="4464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8361824" y="188640"/>
            <a:ext cx="12173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dirty="0" err="1" smtClean="0">
                <a:solidFill>
                  <a:schemeClr val="bg1"/>
                </a:solidFill>
                <a:latin typeface="+mn-ea"/>
              </a:rPr>
              <a:t>tf</a:t>
            </a:r>
            <a:r>
              <a:rPr lang="ko-KR" altLang="ko-KR" dirty="0" smtClean="0">
                <a:solidFill>
                  <a:schemeClr val="bg1"/>
                </a:solidFill>
                <a:latin typeface="+mn-ea"/>
              </a:rPr>
              <a:t>.</a:t>
            </a:r>
            <a:r>
              <a:rPr lang="en-US" altLang="ko-KR" dirty="0" err="1" smtClean="0">
                <a:solidFill>
                  <a:schemeClr val="bg1"/>
                </a:solidFill>
                <a:latin typeface="+mn-ea"/>
              </a:rPr>
              <a:t>one_hot</a:t>
            </a:r>
            <a:endParaRPr lang="ko-KR" altLang="ko-KR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3895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273050" y="116632"/>
            <a:ext cx="8928422" cy="372258"/>
          </a:xfrm>
        </p:spPr>
        <p:txBody>
          <a:bodyPr/>
          <a:lstStyle/>
          <a:p>
            <a:r>
              <a:rPr lang="ko-KR" altLang="en-US" dirty="0" smtClean="0"/>
              <a:t>그런데</a:t>
            </a:r>
            <a:r>
              <a:rPr lang="en-US" altLang="ko-KR" dirty="0" smtClean="0"/>
              <a:t>,</a:t>
            </a:r>
            <a:r>
              <a:rPr lang="ko-KR" altLang="en-US" dirty="0" smtClean="0"/>
              <a:t> </a:t>
            </a:r>
            <a:r>
              <a:rPr lang="en-US" altLang="ko-KR" dirty="0" smtClean="0"/>
              <a:t>Perceptron </a:t>
            </a:r>
            <a:r>
              <a:rPr lang="ko-KR" altLang="en-US" dirty="0" smtClean="0"/>
              <a:t>만든 과학자들의 고민이 있었으</a:t>
            </a:r>
            <a:r>
              <a:rPr lang="ko-KR" altLang="en-US" dirty="0"/>
              <a:t>니</a:t>
            </a:r>
            <a:r>
              <a:rPr lang="en-US" altLang="ko-KR" dirty="0" smtClean="0"/>
              <a:t>..</a:t>
            </a:r>
            <a:endParaRPr lang="ko-KR" altLang="en-US" dirty="0"/>
          </a:p>
        </p:txBody>
      </p:sp>
      <p:grpSp>
        <p:nvGrpSpPr>
          <p:cNvPr id="8" name="그룹 7"/>
          <p:cNvGrpSpPr/>
          <p:nvPr/>
        </p:nvGrpSpPr>
        <p:grpSpPr>
          <a:xfrm>
            <a:off x="704528" y="2900122"/>
            <a:ext cx="8303652" cy="947149"/>
            <a:chOff x="704528" y="2900122"/>
            <a:chExt cx="8303652" cy="947149"/>
          </a:xfrm>
        </p:grpSpPr>
        <p:sp>
          <p:nvSpPr>
            <p:cNvPr id="2" name="TextBox 1"/>
            <p:cNvSpPr txBox="1"/>
            <p:nvPr/>
          </p:nvSpPr>
          <p:spPr bwMode="auto">
            <a:xfrm>
              <a:off x="704528" y="2900122"/>
              <a:ext cx="8138177" cy="5261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94323" tIns="47169" rIns="94323" bIns="47169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latinLnBrk="0"/>
              <a:r>
                <a:rPr lang="en-US" altLang="ko-KR" sz="2800" b="1" kern="0" dirty="0" smtClean="0">
                  <a:solidFill>
                    <a:srgbClr val="0070C0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2) </a:t>
              </a:r>
              <a:r>
                <a:rPr lang="ko-KR" altLang="en-US" sz="2800" b="1" kern="0" dirty="0" smtClean="0">
                  <a:solidFill>
                    <a:srgbClr val="0070C0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학습할 때 신경망의 </a:t>
              </a:r>
              <a:r>
                <a:rPr lang="en-US" altLang="ko-KR" sz="2800" b="1" kern="0" dirty="0" smtClean="0">
                  <a:solidFill>
                    <a:srgbClr val="0070C0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weight</a:t>
              </a:r>
              <a:r>
                <a:rPr lang="ko-KR" altLang="en-US" sz="2800" b="1" kern="0" dirty="0" smtClean="0">
                  <a:solidFill>
                    <a:srgbClr val="0070C0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와 </a:t>
              </a:r>
              <a:r>
                <a:rPr lang="en-US" altLang="ko-KR" sz="2800" b="1" kern="0" dirty="0" smtClean="0">
                  <a:solidFill>
                    <a:srgbClr val="0070C0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bias</a:t>
              </a:r>
              <a:r>
                <a:rPr lang="ko-KR" altLang="en-US" sz="2800" b="1" kern="0" dirty="0" smtClean="0">
                  <a:solidFill>
                    <a:srgbClr val="0070C0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는 누가 바꿔주지</a:t>
              </a:r>
              <a:r>
                <a:rPr lang="en-US" altLang="ko-KR" sz="2800" b="1" kern="0" dirty="0" smtClean="0">
                  <a:solidFill>
                    <a:srgbClr val="0070C0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?</a:t>
              </a:r>
              <a:endParaRPr lang="ko-KR" altLang="en-US" sz="2800" b="1" kern="0" dirty="0" smtClean="0">
                <a:solidFill>
                  <a:srgbClr val="0070C0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  <p:sp>
          <p:nvSpPr>
            <p:cNvPr id="6" name="TextBox 5"/>
            <p:cNvSpPr txBox="1"/>
            <p:nvPr/>
          </p:nvSpPr>
          <p:spPr bwMode="auto">
            <a:xfrm>
              <a:off x="1177780" y="3444235"/>
              <a:ext cx="7830400" cy="4030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94323" tIns="47169" rIns="94323" bIns="47169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latinLnBrk="0"/>
              <a:r>
                <a:rPr lang="en-US" altLang="ko-KR" sz="2000" kern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- </a:t>
              </a:r>
              <a:r>
                <a:rPr lang="ko-KR" altLang="en-US" sz="2000" kern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사람이 바꿔주려면 엄청 노가다일텐데 </a:t>
              </a:r>
              <a:r>
                <a:rPr lang="en-US" altLang="ko-KR" sz="2000" kern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(ex.10</a:t>
              </a:r>
              <a:r>
                <a:rPr lang="ko-KR" altLang="en-US" sz="2000" kern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만개 </a:t>
              </a:r>
              <a:r>
                <a:rPr lang="ko-KR" altLang="en-US" sz="2000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가중치</a:t>
              </a:r>
              <a:r>
                <a:rPr lang="en-US" altLang="ko-KR" sz="2000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, </a:t>
              </a:r>
              <a:r>
                <a:rPr lang="en-US" altLang="ko-KR" sz="2000" kern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100</a:t>
              </a:r>
              <a:r>
                <a:rPr lang="ko-KR" altLang="en-US" sz="2000" kern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번 </a:t>
              </a:r>
              <a:r>
                <a:rPr lang="en-US" altLang="ko-KR" sz="2000" kern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Loop)</a:t>
              </a:r>
              <a:endParaRPr lang="ko-KR" altLang="en-US" sz="20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704528" y="1363132"/>
            <a:ext cx="8064439" cy="947287"/>
            <a:chOff x="704528" y="1363132"/>
            <a:chExt cx="8064439" cy="947287"/>
          </a:xfrm>
        </p:grpSpPr>
        <p:sp>
          <p:nvSpPr>
            <p:cNvPr id="4" name="TextBox 3"/>
            <p:cNvSpPr txBox="1"/>
            <p:nvPr/>
          </p:nvSpPr>
          <p:spPr bwMode="auto">
            <a:xfrm>
              <a:off x="704528" y="1363132"/>
              <a:ext cx="8064439" cy="5261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94323" tIns="47169" rIns="94323" bIns="47169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latinLnBrk="0"/>
              <a:r>
                <a:rPr lang="en-US" altLang="ko-KR" sz="2800" b="1" kern="0" dirty="0" smtClean="0">
                  <a:solidFill>
                    <a:srgbClr val="0070C0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1) </a:t>
              </a:r>
              <a:r>
                <a:rPr lang="ko-KR" altLang="en-US" sz="2800" b="1" kern="0" dirty="0" smtClean="0">
                  <a:solidFill>
                    <a:srgbClr val="0070C0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좀 더 나은 </a:t>
              </a:r>
              <a:r>
                <a:rPr lang="en-US" altLang="ko-KR" sz="2800" b="1" kern="0" dirty="0" smtClean="0">
                  <a:solidFill>
                    <a:srgbClr val="0070C0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weight</a:t>
              </a:r>
              <a:r>
                <a:rPr lang="ko-KR" altLang="en-US" sz="2800" b="1" kern="0" dirty="0" smtClean="0">
                  <a:solidFill>
                    <a:srgbClr val="0070C0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와 </a:t>
              </a:r>
              <a:r>
                <a:rPr lang="en-US" altLang="ko-KR" sz="2800" b="1" kern="0" dirty="0" smtClean="0">
                  <a:solidFill>
                    <a:srgbClr val="0070C0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bias </a:t>
              </a:r>
              <a:r>
                <a:rPr lang="ko-KR" altLang="en-US" sz="2800" b="1" kern="0" dirty="0" smtClean="0">
                  <a:solidFill>
                    <a:srgbClr val="0070C0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값을 어떻게 찾을 수 있나</a:t>
              </a:r>
              <a:r>
                <a:rPr lang="en-US" altLang="ko-KR" sz="2800" b="1" kern="0" dirty="0" smtClean="0">
                  <a:solidFill>
                    <a:srgbClr val="0070C0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?</a:t>
              </a:r>
              <a:endParaRPr lang="ko-KR" altLang="en-US" sz="2800" b="1" kern="0" dirty="0" smtClean="0">
                <a:solidFill>
                  <a:srgbClr val="0070C0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  <p:sp>
          <p:nvSpPr>
            <p:cNvPr id="7" name="TextBox 6"/>
            <p:cNvSpPr txBox="1"/>
            <p:nvPr/>
          </p:nvSpPr>
          <p:spPr bwMode="auto">
            <a:xfrm>
              <a:off x="1177779" y="1907383"/>
              <a:ext cx="5368188" cy="4030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94323" tIns="47169" rIns="94323" bIns="47169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latinLnBrk="0"/>
              <a:r>
                <a:rPr lang="en-US" altLang="ko-KR" sz="2000" kern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- </a:t>
              </a:r>
              <a:r>
                <a:rPr lang="ko-KR" altLang="en-US" sz="2000" kern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이걸 못 찾으면 신경망의 </a:t>
              </a:r>
              <a:r>
                <a:rPr lang="en-US" altLang="ko-KR" sz="2000" kern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‘</a:t>
              </a:r>
              <a:r>
                <a:rPr lang="ko-KR" altLang="en-US" sz="2000" kern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학습</a:t>
              </a:r>
              <a:r>
                <a:rPr lang="en-US" altLang="ko-KR" sz="2000" kern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‘ </a:t>
              </a:r>
              <a:r>
                <a:rPr lang="ko-KR" altLang="en-US" sz="2000" kern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자체가 안 될 텐데</a:t>
              </a:r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3368824" y="4244019"/>
            <a:ext cx="3082153" cy="1970733"/>
            <a:chOff x="3368824" y="4244019"/>
            <a:chExt cx="3082153" cy="1970733"/>
          </a:xfrm>
        </p:grpSpPr>
        <p:pic>
          <p:nvPicPr>
            <p:cNvPr id="4098" name="Picture 2" descr=" pretty snow lovely snowing white christmas GIF"/>
            <p:cNvPicPr>
              <a:picLocks noChangeAspect="1" noChangeArrowheads="1" noCrop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68824" y="4244019"/>
              <a:ext cx="3082153" cy="16088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/>
            <p:cNvSpPr txBox="1"/>
            <p:nvPr/>
          </p:nvSpPr>
          <p:spPr bwMode="auto">
            <a:xfrm>
              <a:off x="3887447" y="5904049"/>
              <a:ext cx="2019515" cy="3107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94323" tIns="47169" rIns="94323" bIns="47169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latinLnBrk="0"/>
              <a:r>
                <a:rPr lang="ko-KR" altLang="en-US" sz="1400" b="0" i="1" kern="0" dirty="0" smtClean="0"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해결 방법은 다음 시간에</a:t>
              </a:r>
              <a:r>
                <a:rPr lang="en-US" altLang="ko-KR" sz="1400" b="0" i="1" kern="0" dirty="0" smtClean="0"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..</a:t>
              </a:r>
              <a:endParaRPr lang="ko-KR" altLang="en-US" sz="1400" b="0" i="1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3557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Linear Regression - </a:t>
            </a:r>
            <a:r>
              <a:rPr lang="ko-KR" altLang="en-US" smtClean="0"/>
              <a:t>학습데이터</a:t>
            </a:r>
            <a:endParaRPr lang="ko-KR" altLang="en-US" dirty="0"/>
          </a:p>
        </p:txBody>
      </p:sp>
      <p:sp>
        <p:nvSpPr>
          <p:cNvPr id="14" name="object 4"/>
          <p:cNvSpPr/>
          <p:nvPr/>
        </p:nvSpPr>
        <p:spPr>
          <a:xfrm>
            <a:off x="3966321" y="1960836"/>
            <a:ext cx="5083417" cy="31432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5"/>
          <p:cNvSpPr txBox="1"/>
          <p:nvPr/>
        </p:nvSpPr>
        <p:spPr>
          <a:xfrm>
            <a:off x="8294990" y="4432148"/>
            <a:ext cx="584200" cy="182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dirty="0">
                <a:solidFill>
                  <a:srgbClr val="0000FF"/>
                </a:solidFill>
                <a:latin typeface="Gulim"/>
                <a:cs typeface="Gulim"/>
              </a:rPr>
              <a:t>학습시간</a:t>
            </a:r>
            <a:endParaRPr sz="1100" b="1">
              <a:solidFill>
                <a:srgbClr val="0000FF"/>
              </a:solidFill>
              <a:latin typeface="Gulim"/>
              <a:cs typeface="Gulim"/>
            </a:endParaRPr>
          </a:p>
        </p:txBody>
      </p:sp>
      <p:sp>
        <p:nvSpPr>
          <p:cNvPr id="16" name="object 6"/>
          <p:cNvSpPr txBox="1"/>
          <p:nvPr/>
        </p:nvSpPr>
        <p:spPr>
          <a:xfrm>
            <a:off x="4640240" y="2138497"/>
            <a:ext cx="584200" cy="182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dirty="0">
                <a:solidFill>
                  <a:srgbClr val="FF0000"/>
                </a:solidFill>
                <a:latin typeface="Gulim"/>
                <a:cs typeface="Gulim"/>
              </a:rPr>
              <a:t>토익성적</a:t>
            </a:r>
            <a:endParaRPr sz="1100" b="1">
              <a:solidFill>
                <a:srgbClr val="FF0000"/>
              </a:solidFill>
              <a:latin typeface="Gulim"/>
              <a:cs typeface="Gulim"/>
            </a:endParaRPr>
          </a:p>
        </p:txBody>
      </p:sp>
      <p:graphicFrame>
        <p:nvGraphicFramePr>
          <p:cNvPr id="17" name="object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2874222"/>
              </p:ext>
            </p:extLst>
          </p:nvPr>
        </p:nvGraphicFramePr>
        <p:xfrm>
          <a:off x="920552" y="2060848"/>
          <a:ext cx="2399030" cy="293368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084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90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66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1300" b="1" spc="-5" dirty="0">
                          <a:latin typeface="Gulim"/>
                          <a:cs typeface="Gulim"/>
                        </a:rPr>
                        <a:t>학습시간</a:t>
                      </a:r>
                      <a:r>
                        <a:rPr sz="1300" b="1" spc="-5" dirty="0">
                          <a:latin typeface="Arial"/>
                          <a:cs typeface="Arial"/>
                        </a:rPr>
                        <a:t>(</a:t>
                      </a:r>
                      <a:r>
                        <a:rPr sz="1300" b="1" spc="-5" dirty="0">
                          <a:latin typeface="Gulim"/>
                          <a:cs typeface="Gulim"/>
                        </a:rPr>
                        <a:t>시간</a:t>
                      </a:r>
                      <a:r>
                        <a:rPr sz="1300" b="1" spc="-5" dirty="0">
                          <a:latin typeface="Arial"/>
                          <a:cs typeface="Arial"/>
                        </a:rPr>
                        <a:t>)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1206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1300" b="1" spc="-5" dirty="0">
                          <a:latin typeface="Gulim"/>
                          <a:cs typeface="Gulim"/>
                        </a:rPr>
                        <a:t>토익성적</a:t>
                      </a:r>
                      <a:r>
                        <a:rPr sz="1300" b="1" spc="-5" dirty="0">
                          <a:latin typeface="Arial"/>
                          <a:cs typeface="Arial"/>
                        </a:rPr>
                        <a:t>(</a:t>
                      </a:r>
                      <a:r>
                        <a:rPr sz="1300" b="1" spc="-5" dirty="0">
                          <a:latin typeface="Gulim"/>
                          <a:cs typeface="Gulim"/>
                        </a:rPr>
                        <a:t>점</a:t>
                      </a:r>
                      <a:r>
                        <a:rPr sz="1300" b="1" spc="-5" dirty="0">
                          <a:latin typeface="Arial"/>
                          <a:cs typeface="Arial"/>
                        </a:rPr>
                        <a:t>)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1206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66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1300" spc="-5" dirty="0">
                          <a:latin typeface="Arial"/>
                          <a:cs typeface="Arial"/>
                        </a:rPr>
                        <a:t>54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1206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1300" spc="-5" dirty="0">
                          <a:latin typeface="Arial"/>
                          <a:cs typeface="Arial"/>
                        </a:rPr>
                        <a:t>800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1206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66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1300" dirty="0">
                          <a:latin typeface="Arial"/>
                          <a:cs typeface="Arial"/>
                        </a:rPr>
                        <a:t>8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1206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1300" spc="-5" dirty="0">
                          <a:latin typeface="Arial"/>
                          <a:cs typeface="Arial"/>
                        </a:rPr>
                        <a:t>320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1206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66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1300" spc="-5" dirty="0">
                          <a:latin typeface="Arial"/>
                          <a:cs typeface="Arial"/>
                        </a:rPr>
                        <a:t>30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1206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1300" spc="-5" dirty="0">
                          <a:latin typeface="Arial"/>
                          <a:cs typeface="Arial"/>
                        </a:rPr>
                        <a:t>600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1206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66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1300" spc="-5" dirty="0">
                          <a:latin typeface="Arial"/>
                          <a:cs typeface="Arial"/>
                        </a:rPr>
                        <a:t>24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1206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1300" spc="-5" dirty="0">
                          <a:latin typeface="Arial"/>
                          <a:cs typeface="Arial"/>
                        </a:rPr>
                        <a:t>630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1206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66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1300" spc="-5" dirty="0">
                          <a:latin typeface="Arial"/>
                          <a:cs typeface="Arial"/>
                        </a:rPr>
                        <a:t>46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1206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1300" spc="-5" dirty="0">
                          <a:latin typeface="Arial"/>
                          <a:cs typeface="Arial"/>
                        </a:rPr>
                        <a:t>700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1206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66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1300" spc="-5" dirty="0">
                          <a:latin typeface="Arial"/>
                          <a:cs typeface="Arial"/>
                        </a:rPr>
                        <a:t>12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1206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1300" spc="-5" dirty="0">
                          <a:latin typeface="Arial"/>
                          <a:cs typeface="Arial"/>
                        </a:rPr>
                        <a:t>680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1206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66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1300" spc="-5" dirty="0">
                          <a:latin typeface="Arial"/>
                          <a:cs typeface="Arial"/>
                        </a:rPr>
                        <a:t>20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1206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1300" spc="-5" dirty="0">
                          <a:latin typeface="Arial"/>
                          <a:cs typeface="Arial"/>
                        </a:rPr>
                        <a:t>730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1206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66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1300" spc="-5" dirty="0">
                          <a:latin typeface="Arial"/>
                          <a:cs typeface="Arial"/>
                        </a:rPr>
                        <a:t>37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1206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1300" spc="-5" dirty="0">
                          <a:latin typeface="Arial"/>
                          <a:cs typeface="Arial"/>
                        </a:rPr>
                        <a:t>720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1206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666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1300" spc="-5" dirty="0">
                          <a:latin typeface="Arial"/>
                          <a:cs typeface="Arial"/>
                        </a:rPr>
                        <a:t>40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1206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1300" spc="-5" dirty="0">
                          <a:latin typeface="Arial"/>
                          <a:cs typeface="Arial"/>
                        </a:rPr>
                        <a:t>700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1206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666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1300" spc="-5" dirty="0">
                          <a:latin typeface="Arial"/>
                          <a:cs typeface="Arial"/>
                        </a:rPr>
                        <a:t>48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1206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1300" spc="-5" dirty="0">
                          <a:latin typeface="Arial"/>
                          <a:cs typeface="Arial"/>
                        </a:rPr>
                        <a:t>920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1206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1249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/>
        </p:nvSpPr>
        <p:spPr>
          <a:xfrm>
            <a:off x="704528" y="2852936"/>
            <a:ext cx="83529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 smtClean="0">
                <a:latin typeface="+mn-ea"/>
              </a:rPr>
              <a:t>Q&amp;A</a:t>
            </a:r>
            <a:endParaRPr lang="ko-KR" altLang="en-US" sz="40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17585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Linear Regression – </a:t>
            </a:r>
            <a:r>
              <a:rPr lang="ko-KR" altLang="en-US" smtClean="0"/>
              <a:t>가설</a:t>
            </a:r>
            <a:r>
              <a:rPr lang="en-US" altLang="ko-KR"/>
              <a:t> </a:t>
            </a:r>
            <a:r>
              <a:rPr lang="en-US" altLang="ko-KR" smtClean="0"/>
              <a:t>H(X)</a:t>
            </a:r>
            <a:endParaRPr lang="ko-KR" altLang="en-US" dirty="0"/>
          </a:p>
        </p:txBody>
      </p:sp>
      <p:sp>
        <p:nvSpPr>
          <p:cNvPr id="7" name="object 4"/>
          <p:cNvSpPr/>
          <p:nvPr/>
        </p:nvSpPr>
        <p:spPr>
          <a:xfrm>
            <a:off x="3966371" y="1960836"/>
            <a:ext cx="5083368" cy="31432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5"/>
          <p:cNvSpPr txBox="1"/>
          <p:nvPr/>
        </p:nvSpPr>
        <p:spPr>
          <a:xfrm>
            <a:off x="5981804" y="1950509"/>
            <a:ext cx="1051560" cy="5207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07950">
              <a:lnSpc>
                <a:spcPct val="1161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Y = </a:t>
            </a:r>
            <a:r>
              <a:rPr sz="1400" spc="-5" dirty="0">
                <a:latin typeface="Arial"/>
                <a:cs typeface="Arial"/>
              </a:rPr>
              <a:t>ax </a:t>
            </a:r>
            <a:r>
              <a:rPr sz="1400" dirty="0">
                <a:latin typeface="Arial"/>
                <a:cs typeface="Arial"/>
              </a:rPr>
              <a:t>+ b  </a:t>
            </a:r>
            <a:r>
              <a:rPr sz="1400" spc="-5" dirty="0">
                <a:latin typeface="Arial"/>
                <a:cs typeface="Arial"/>
              </a:rPr>
              <a:t>h(x) </a:t>
            </a:r>
            <a:r>
              <a:rPr sz="1400" dirty="0">
                <a:latin typeface="Arial"/>
                <a:cs typeface="Arial"/>
              </a:rPr>
              <a:t>= </a:t>
            </a:r>
            <a:r>
              <a:rPr sz="1400" spc="-5" dirty="0">
                <a:latin typeface="Arial"/>
                <a:cs typeface="Arial"/>
              </a:rPr>
              <a:t>wx </a:t>
            </a:r>
            <a:r>
              <a:rPr sz="1400" dirty="0">
                <a:latin typeface="Arial"/>
                <a:cs typeface="Arial"/>
              </a:rPr>
              <a:t>+</a:t>
            </a:r>
            <a:r>
              <a:rPr sz="1400" spc="-10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b</a:t>
            </a:r>
            <a:endParaRPr sz="1400">
              <a:latin typeface="Arial"/>
              <a:cs typeface="Arial"/>
            </a:endParaRPr>
          </a:p>
        </p:txBody>
      </p:sp>
      <p:sp>
        <p:nvSpPr>
          <p:cNvPr id="9" name="object 6"/>
          <p:cNvSpPr txBox="1"/>
          <p:nvPr/>
        </p:nvSpPr>
        <p:spPr>
          <a:xfrm>
            <a:off x="8294990" y="4432148"/>
            <a:ext cx="584200" cy="182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dirty="0">
                <a:solidFill>
                  <a:srgbClr val="0000FF"/>
                </a:solidFill>
                <a:latin typeface="Gulim"/>
                <a:cs typeface="Gulim"/>
              </a:rPr>
              <a:t>학습시간</a:t>
            </a:r>
            <a:endParaRPr sz="1100" b="1">
              <a:solidFill>
                <a:srgbClr val="0000FF"/>
              </a:solidFill>
              <a:latin typeface="Gulim"/>
              <a:cs typeface="Gulim"/>
            </a:endParaRPr>
          </a:p>
        </p:txBody>
      </p:sp>
      <p:sp>
        <p:nvSpPr>
          <p:cNvPr id="10" name="object 7"/>
          <p:cNvSpPr txBox="1"/>
          <p:nvPr/>
        </p:nvSpPr>
        <p:spPr>
          <a:xfrm>
            <a:off x="4640240" y="2138497"/>
            <a:ext cx="584200" cy="182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dirty="0">
                <a:solidFill>
                  <a:srgbClr val="FF0000"/>
                </a:solidFill>
                <a:latin typeface="Gulim"/>
                <a:cs typeface="Gulim"/>
              </a:rPr>
              <a:t>토익성적</a:t>
            </a:r>
            <a:endParaRPr sz="1100" b="1">
              <a:solidFill>
                <a:srgbClr val="FF0000"/>
              </a:solidFill>
              <a:latin typeface="Gulim"/>
              <a:cs typeface="Gulim"/>
            </a:endParaRPr>
          </a:p>
        </p:txBody>
      </p:sp>
      <p:sp>
        <p:nvSpPr>
          <p:cNvPr id="11" name="object 8"/>
          <p:cNvSpPr/>
          <p:nvPr/>
        </p:nvSpPr>
        <p:spPr>
          <a:xfrm>
            <a:off x="4925490" y="2563885"/>
            <a:ext cx="2882265" cy="1600200"/>
          </a:xfrm>
          <a:custGeom>
            <a:avLst/>
            <a:gdLst/>
            <a:ahLst/>
            <a:cxnLst/>
            <a:rect l="l" t="t" r="r" b="b"/>
            <a:pathLst>
              <a:path w="2882265" h="1600200">
                <a:moveTo>
                  <a:pt x="0" y="1599899"/>
                </a:moveTo>
                <a:lnTo>
                  <a:pt x="2882099" y="0"/>
                </a:lnTo>
              </a:path>
            </a:pathLst>
          </a:custGeom>
          <a:ln w="9524">
            <a:solidFill>
              <a:srgbClr val="E6913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9"/>
          <p:cNvSpPr/>
          <p:nvPr/>
        </p:nvSpPr>
        <p:spPr>
          <a:xfrm>
            <a:off x="4945740" y="3124286"/>
            <a:ext cx="3139440" cy="385445"/>
          </a:xfrm>
          <a:custGeom>
            <a:avLst/>
            <a:gdLst/>
            <a:ahLst/>
            <a:cxnLst/>
            <a:rect l="l" t="t" r="r" b="b"/>
            <a:pathLst>
              <a:path w="3139440" h="385445">
                <a:moveTo>
                  <a:pt x="0" y="0"/>
                </a:moveTo>
                <a:lnTo>
                  <a:pt x="3138899" y="384899"/>
                </a:lnTo>
              </a:path>
            </a:pathLst>
          </a:custGeom>
          <a:ln w="9524">
            <a:solidFill>
              <a:srgbClr val="CC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3" name="object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5127032"/>
              </p:ext>
            </p:extLst>
          </p:nvPr>
        </p:nvGraphicFramePr>
        <p:xfrm>
          <a:off x="920552" y="2060848"/>
          <a:ext cx="2399030" cy="293368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084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90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66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1300" b="1" spc="-5" dirty="0">
                          <a:latin typeface="Gulim"/>
                          <a:cs typeface="Gulim"/>
                        </a:rPr>
                        <a:t>학습시간</a:t>
                      </a:r>
                      <a:r>
                        <a:rPr sz="1300" b="1" spc="-5" dirty="0">
                          <a:latin typeface="Arial"/>
                          <a:cs typeface="Arial"/>
                        </a:rPr>
                        <a:t>(</a:t>
                      </a:r>
                      <a:r>
                        <a:rPr sz="1300" b="1" spc="-5" dirty="0">
                          <a:latin typeface="Gulim"/>
                          <a:cs typeface="Gulim"/>
                        </a:rPr>
                        <a:t>시간</a:t>
                      </a:r>
                      <a:r>
                        <a:rPr sz="1300" b="1" spc="-5" dirty="0">
                          <a:latin typeface="Arial"/>
                          <a:cs typeface="Arial"/>
                        </a:rPr>
                        <a:t>)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1206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1300" b="1" spc="-5" dirty="0">
                          <a:latin typeface="Gulim"/>
                          <a:cs typeface="Gulim"/>
                        </a:rPr>
                        <a:t>토익성적</a:t>
                      </a:r>
                      <a:r>
                        <a:rPr sz="1300" b="1" spc="-5" dirty="0">
                          <a:latin typeface="Arial"/>
                          <a:cs typeface="Arial"/>
                        </a:rPr>
                        <a:t>(</a:t>
                      </a:r>
                      <a:r>
                        <a:rPr sz="1300" b="1" spc="-5" dirty="0">
                          <a:latin typeface="Gulim"/>
                          <a:cs typeface="Gulim"/>
                        </a:rPr>
                        <a:t>점</a:t>
                      </a:r>
                      <a:r>
                        <a:rPr sz="1300" b="1" spc="-5" dirty="0">
                          <a:latin typeface="Arial"/>
                          <a:cs typeface="Arial"/>
                        </a:rPr>
                        <a:t>)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1206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66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1300" spc="-5" dirty="0">
                          <a:latin typeface="Arial"/>
                          <a:cs typeface="Arial"/>
                        </a:rPr>
                        <a:t>54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1206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1300" spc="-5" dirty="0">
                          <a:latin typeface="Arial"/>
                          <a:cs typeface="Arial"/>
                        </a:rPr>
                        <a:t>800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1206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66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1300" dirty="0">
                          <a:latin typeface="Arial"/>
                          <a:cs typeface="Arial"/>
                        </a:rPr>
                        <a:t>8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1206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1300" spc="-5" dirty="0">
                          <a:latin typeface="Arial"/>
                          <a:cs typeface="Arial"/>
                        </a:rPr>
                        <a:t>320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1206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66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1300" spc="-5" dirty="0">
                          <a:latin typeface="Arial"/>
                          <a:cs typeface="Arial"/>
                        </a:rPr>
                        <a:t>30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1206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1300" spc="-5" dirty="0">
                          <a:latin typeface="Arial"/>
                          <a:cs typeface="Arial"/>
                        </a:rPr>
                        <a:t>600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1206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66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1300" spc="-5" dirty="0">
                          <a:latin typeface="Arial"/>
                          <a:cs typeface="Arial"/>
                        </a:rPr>
                        <a:t>24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1206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1300" spc="-5" dirty="0">
                          <a:latin typeface="Arial"/>
                          <a:cs typeface="Arial"/>
                        </a:rPr>
                        <a:t>630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1206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66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1300" spc="-5" dirty="0">
                          <a:latin typeface="Arial"/>
                          <a:cs typeface="Arial"/>
                        </a:rPr>
                        <a:t>46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1206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1300" spc="-5" dirty="0">
                          <a:latin typeface="Arial"/>
                          <a:cs typeface="Arial"/>
                        </a:rPr>
                        <a:t>700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1206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66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1300" spc="-5" dirty="0">
                          <a:latin typeface="Arial"/>
                          <a:cs typeface="Arial"/>
                        </a:rPr>
                        <a:t>12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1206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1300" spc="-5" dirty="0">
                          <a:latin typeface="Arial"/>
                          <a:cs typeface="Arial"/>
                        </a:rPr>
                        <a:t>680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1206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66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1300" spc="-5" dirty="0">
                          <a:latin typeface="Arial"/>
                          <a:cs typeface="Arial"/>
                        </a:rPr>
                        <a:t>20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1206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1300" spc="-5" dirty="0">
                          <a:latin typeface="Arial"/>
                          <a:cs typeface="Arial"/>
                        </a:rPr>
                        <a:t>730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1206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66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1300" spc="-5" dirty="0">
                          <a:latin typeface="Arial"/>
                          <a:cs typeface="Arial"/>
                        </a:rPr>
                        <a:t>37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1206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1300" spc="-5" dirty="0">
                          <a:latin typeface="Arial"/>
                          <a:cs typeface="Arial"/>
                        </a:rPr>
                        <a:t>720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1206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666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1300" spc="-5" dirty="0">
                          <a:latin typeface="Arial"/>
                          <a:cs typeface="Arial"/>
                        </a:rPr>
                        <a:t>40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1206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1300" spc="-5" dirty="0">
                          <a:latin typeface="Arial"/>
                          <a:cs typeface="Arial"/>
                        </a:rPr>
                        <a:t>700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1206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666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1300" spc="-5" dirty="0">
                          <a:latin typeface="Arial"/>
                          <a:cs typeface="Arial"/>
                        </a:rPr>
                        <a:t>48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1206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1300" spc="-5" dirty="0">
                          <a:latin typeface="Arial"/>
                          <a:cs typeface="Arial"/>
                        </a:rPr>
                        <a:t>920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1206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03037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Linear Regression </a:t>
            </a:r>
            <a:r>
              <a:rPr lang="ko-KR" altLang="en-US" smtClean="0"/>
              <a:t>에서 학습의 의미</a:t>
            </a:r>
            <a:endParaRPr lang="ko-KR" altLang="en-US" dirty="0"/>
          </a:p>
        </p:txBody>
      </p:sp>
      <p:sp>
        <p:nvSpPr>
          <p:cNvPr id="14" name="object 4"/>
          <p:cNvSpPr txBox="1"/>
          <p:nvPr/>
        </p:nvSpPr>
        <p:spPr>
          <a:xfrm>
            <a:off x="992560" y="1844824"/>
            <a:ext cx="7769859" cy="20599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63855" indent="-351790">
              <a:lnSpc>
                <a:spcPct val="100000"/>
              </a:lnSpc>
              <a:spcBef>
                <a:spcPts val="100"/>
              </a:spcBef>
              <a:buFont typeface="Arial"/>
              <a:buChar char="●"/>
              <a:tabLst>
                <a:tab pos="363855" algn="l"/>
                <a:tab pos="364490" algn="l"/>
              </a:tabLst>
            </a:pPr>
            <a:r>
              <a:rPr sz="1600" spc="55" dirty="0">
                <a:latin typeface="Gill Sans MT"/>
                <a:cs typeface="Gill Sans MT"/>
              </a:rPr>
              <a:t>Linear</a:t>
            </a:r>
            <a:r>
              <a:rPr sz="1600" spc="-55" dirty="0">
                <a:latin typeface="Gill Sans MT"/>
                <a:cs typeface="Gill Sans MT"/>
              </a:rPr>
              <a:t> </a:t>
            </a:r>
            <a:r>
              <a:rPr sz="1600" spc="80" dirty="0">
                <a:latin typeface="Gill Sans MT"/>
                <a:cs typeface="Gill Sans MT"/>
              </a:rPr>
              <a:t>Regression</a:t>
            </a:r>
            <a:r>
              <a:rPr sz="1600" spc="-30" dirty="0">
                <a:latin typeface="Gill Sans MT"/>
                <a:cs typeface="Gill Sans MT"/>
              </a:rPr>
              <a:t> </a:t>
            </a:r>
            <a:r>
              <a:rPr sz="1600" dirty="0">
                <a:latin typeface="Gulim"/>
                <a:cs typeface="Gulim"/>
              </a:rPr>
              <a:t>에서</a:t>
            </a:r>
            <a:r>
              <a:rPr sz="1600" spc="-190" dirty="0">
                <a:latin typeface="Gulim"/>
                <a:cs typeface="Gulim"/>
              </a:rPr>
              <a:t> </a:t>
            </a:r>
            <a:r>
              <a:rPr sz="1600" dirty="0">
                <a:latin typeface="Gulim"/>
                <a:cs typeface="Gulim"/>
              </a:rPr>
              <a:t>프로그램이</a:t>
            </a:r>
            <a:r>
              <a:rPr sz="1600" spc="-265" dirty="0">
                <a:latin typeface="Gulim"/>
                <a:cs typeface="Gulim"/>
              </a:rPr>
              <a:t> </a:t>
            </a:r>
            <a:r>
              <a:rPr sz="1600" dirty="0">
                <a:latin typeface="Gulim"/>
                <a:cs typeface="Gulim"/>
              </a:rPr>
              <a:t>학습한다는</a:t>
            </a:r>
            <a:r>
              <a:rPr sz="1600" spc="-265" dirty="0">
                <a:latin typeface="Gulim"/>
                <a:cs typeface="Gulim"/>
              </a:rPr>
              <a:t> </a:t>
            </a:r>
            <a:r>
              <a:rPr sz="1600" dirty="0">
                <a:latin typeface="Gulim"/>
                <a:cs typeface="Gulim"/>
              </a:rPr>
              <a:t>의미</a:t>
            </a:r>
            <a:endParaRPr sz="1600">
              <a:latin typeface="Gulim"/>
              <a:cs typeface="Gulim"/>
            </a:endParaRPr>
          </a:p>
          <a:p>
            <a:pPr marL="363855">
              <a:lnSpc>
                <a:spcPct val="100000"/>
              </a:lnSpc>
              <a:spcBef>
                <a:spcPts val="1605"/>
              </a:spcBef>
            </a:pPr>
            <a:r>
              <a:rPr sz="1600" dirty="0">
                <a:latin typeface="Arial"/>
                <a:cs typeface="Arial"/>
              </a:rPr>
              <a:t>→</a:t>
            </a:r>
            <a:r>
              <a:rPr sz="1600" spc="-60" dirty="0">
                <a:latin typeface="Arial"/>
                <a:cs typeface="Arial"/>
              </a:rPr>
              <a:t> </a:t>
            </a:r>
            <a:r>
              <a:rPr sz="1600" dirty="0">
                <a:latin typeface="Gulim"/>
                <a:cs typeface="Gulim"/>
              </a:rPr>
              <a:t>학습</a:t>
            </a:r>
            <a:r>
              <a:rPr sz="1600" spc="-195" dirty="0">
                <a:latin typeface="Gulim"/>
                <a:cs typeface="Gulim"/>
              </a:rPr>
              <a:t> </a:t>
            </a:r>
            <a:r>
              <a:rPr sz="1600" dirty="0">
                <a:latin typeface="Gulim"/>
                <a:cs typeface="Gulim"/>
              </a:rPr>
              <a:t>데이터를</a:t>
            </a:r>
            <a:r>
              <a:rPr sz="1600" spc="-245" dirty="0">
                <a:latin typeface="Gulim"/>
                <a:cs typeface="Gulim"/>
              </a:rPr>
              <a:t> </a:t>
            </a:r>
            <a:r>
              <a:rPr sz="1600" dirty="0">
                <a:latin typeface="Gulim"/>
                <a:cs typeface="Gulim"/>
              </a:rPr>
              <a:t>기반하여</a:t>
            </a:r>
            <a:r>
              <a:rPr sz="1600" spc="-245" dirty="0">
                <a:latin typeface="Gulim"/>
                <a:cs typeface="Gulim"/>
              </a:rPr>
              <a:t> </a:t>
            </a:r>
            <a:r>
              <a:rPr sz="1600" dirty="0">
                <a:latin typeface="Gulim"/>
                <a:cs typeface="Gulim"/>
              </a:rPr>
              <a:t>가설</a:t>
            </a:r>
            <a:r>
              <a:rPr sz="1600" spc="-195" dirty="0">
                <a:latin typeface="Gulim"/>
                <a:cs typeface="Gulim"/>
              </a:rPr>
              <a:t> </a:t>
            </a:r>
            <a:r>
              <a:rPr sz="1600" spc="5" dirty="0">
                <a:latin typeface="Gill Sans MT"/>
                <a:cs typeface="Gill Sans MT"/>
              </a:rPr>
              <a:t>H(x)</a:t>
            </a:r>
            <a:r>
              <a:rPr sz="1600" spc="-45" dirty="0">
                <a:latin typeface="Gill Sans MT"/>
                <a:cs typeface="Gill Sans MT"/>
              </a:rPr>
              <a:t> </a:t>
            </a:r>
            <a:r>
              <a:rPr sz="1600" dirty="0">
                <a:latin typeface="Gulim"/>
                <a:cs typeface="Gulim"/>
              </a:rPr>
              <a:t>에서</a:t>
            </a:r>
            <a:r>
              <a:rPr sz="1600" spc="-195" dirty="0">
                <a:latin typeface="Gulim"/>
                <a:cs typeface="Gulim"/>
              </a:rPr>
              <a:t> </a:t>
            </a:r>
            <a:r>
              <a:rPr sz="1600" dirty="0">
                <a:latin typeface="Gulim"/>
                <a:cs typeface="Gulim"/>
              </a:rPr>
              <a:t>최적의</a:t>
            </a:r>
            <a:r>
              <a:rPr sz="1600" spc="-220" dirty="0">
                <a:latin typeface="Gulim"/>
                <a:cs typeface="Gulim"/>
              </a:rPr>
              <a:t> </a:t>
            </a:r>
            <a:r>
              <a:rPr sz="1600" spc="5" dirty="0">
                <a:latin typeface="Gill Sans MT"/>
                <a:cs typeface="Gill Sans MT"/>
              </a:rPr>
              <a:t>w(</a:t>
            </a:r>
            <a:r>
              <a:rPr sz="1600" spc="5" dirty="0">
                <a:latin typeface="Gulim"/>
                <a:cs typeface="Gulim"/>
              </a:rPr>
              <a:t>가중치</a:t>
            </a:r>
            <a:r>
              <a:rPr sz="1600" spc="5" dirty="0">
                <a:latin typeface="Gill Sans MT"/>
                <a:cs typeface="Gill Sans MT"/>
              </a:rPr>
              <a:t>)</a:t>
            </a:r>
            <a:r>
              <a:rPr sz="1600" spc="-60" dirty="0">
                <a:latin typeface="Gill Sans MT"/>
                <a:cs typeface="Gill Sans MT"/>
              </a:rPr>
              <a:t> </a:t>
            </a:r>
            <a:r>
              <a:rPr sz="1600" dirty="0">
                <a:latin typeface="Gulim"/>
                <a:cs typeface="Gulim"/>
              </a:rPr>
              <a:t>와</a:t>
            </a:r>
            <a:r>
              <a:rPr sz="1600" spc="-170" dirty="0">
                <a:latin typeface="Gulim"/>
                <a:cs typeface="Gulim"/>
              </a:rPr>
              <a:t> </a:t>
            </a:r>
            <a:r>
              <a:rPr sz="1600" spc="20" dirty="0">
                <a:latin typeface="Gill Sans MT"/>
                <a:cs typeface="Gill Sans MT"/>
              </a:rPr>
              <a:t>b(</a:t>
            </a:r>
            <a:r>
              <a:rPr sz="1600" spc="20" dirty="0">
                <a:latin typeface="Gulim"/>
                <a:cs typeface="Gulim"/>
              </a:rPr>
              <a:t>상수</a:t>
            </a:r>
            <a:r>
              <a:rPr sz="1600" spc="20" dirty="0">
                <a:latin typeface="Gill Sans MT"/>
                <a:cs typeface="Gill Sans MT"/>
              </a:rPr>
              <a:t>)</a:t>
            </a:r>
            <a:r>
              <a:rPr sz="1600" spc="-55" dirty="0">
                <a:latin typeface="Gill Sans MT"/>
                <a:cs typeface="Gill Sans MT"/>
              </a:rPr>
              <a:t> </a:t>
            </a:r>
            <a:r>
              <a:rPr sz="1600" dirty="0">
                <a:latin typeface="Gulim"/>
                <a:cs typeface="Gulim"/>
              </a:rPr>
              <a:t>값을</a:t>
            </a:r>
            <a:r>
              <a:rPr sz="1600" spc="-195" dirty="0">
                <a:latin typeface="Gulim"/>
                <a:cs typeface="Gulim"/>
              </a:rPr>
              <a:t> </a:t>
            </a:r>
            <a:r>
              <a:rPr sz="1600" dirty="0">
                <a:latin typeface="Gulim"/>
                <a:cs typeface="Gulim"/>
              </a:rPr>
              <a:t>찾는</a:t>
            </a:r>
            <a:r>
              <a:rPr sz="1600" spc="-195" dirty="0">
                <a:latin typeface="Gulim"/>
                <a:cs typeface="Gulim"/>
              </a:rPr>
              <a:t> </a:t>
            </a:r>
            <a:r>
              <a:rPr sz="1600" dirty="0">
                <a:latin typeface="Gulim"/>
                <a:cs typeface="Gulim"/>
              </a:rPr>
              <a:t>것</a:t>
            </a:r>
            <a:endParaRPr sz="1600">
              <a:latin typeface="Gulim"/>
              <a:cs typeface="Gulim"/>
            </a:endParaRPr>
          </a:p>
          <a:p>
            <a:pPr marL="363855">
              <a:lnSpc>
                <a:spcPct val="100000"/>
              </a:lnSpc>
              <a:spcBef>
                <a:spcPts val="1605"/>
              </a:spcBef>
            </a:pPr>
            <a:r>
              <a:rPr sz="1600" dirty="0">
                <a:latin typeface="Arial"/>
                <a:cs typeface="Arial"/>
              </a:rPr>
              <a:t>→ </a:t>
            </a:r>
            <a:r>
              <a:rPr sz="1600" spc="5" dirty="0">
                <a:latin typeface="Gill Sans MT"/>
                <a:cs typeface="Gill Sans MT"/>
              </a:rPr>
              <a:t>H(x) </a:t>
            </a:r>
            <a:r>
              <a:rPr sz="1600" spc="-60" dirty="0">
                <a:latin typeface="Gill Sans MT"/>
                <a:cs typeface="Gill Sans MT"/>
              </a:rPr>
              <a:t>= </a:t>
            </a:r>
            <a:r>
              <a:rPr sz="1600" spc="15" dirty="0">
                <a:latin typeface="Gill Sans MT"/>
                <a:cs typeface="Gill Sans MT"/>
              </a:rPr>
              <a:t>wx </a:t>
            </a:r>
            <a:r>
              <a:rPr sz="1600" spc="-30" dirty="0">
                <a:latin typeface="Gill Sans MT"/>
                <a:cs typeface="Gill Sans MT"/>
              </a:rPr>
              <a:t>+</a:t>
            </a:r>
            <a:r>
              <a:rPr sz="1600" spc="-235" dirty="0">
                <a:latin typeface="Gill Sans MT"/>
                <a:cs typeface="Gill Sans MT"/>
              </a:rPr>
              <a:t> </a:t>
            </a:r>
            <a:r>
              <a:rPr sz="1600" spc="95" dirty="0">
                <a:latin typeface="Gill Sans MT"/>
                <a:cs typeface="Gill Sans MT"/>
              </a:rPr>
              <a:t>b</a:t>
            </a:r>
            <a:endParaRPr sz="1600">
              <a:latin typeface="Gill Sans MT"/>
              <a:cs typeface="Gill Sans MT"/>
            </a:endParaRPr>
          </a:p>
          <a:p>
            <a:pPr marL="363855" indent="-351790">
              <a:lnSpc>
                <a:spcPct val="100000"/>
              </a:lnSpc>
              <a:spcBef>
                <a:spcPts val="1605"/>
              </a:spcBef>
              <a:buFont typeface="Arial"/>
              <a:buChar char="●"/>
              <a:tabLst>
                <a:tab pos="363855" algn="l"/>
                <a:tab pos="364490" algn="l"/>
              </a:tabLst>
            </a:pPr>
            <a:r>
              <a:rPr sz="1600" dirty="0">
                <a:latin typeface="Gulim"/>
                <a:cs typeface="Gulim"/>
              </a:rPr>
              <a:t>어떻게</a:t>
            </a:r>
            <a:r>
              <a:rPr sz="1600" spc="-220" dirty="0">
                <a:latin typeface="Gulim"/>
                <a:cs typeface="Gulim"/>
              </a:rPr>
              <a:t> </a:t>
            </a:r>
            <a:r>
              <a:rPr sz="1600" dirty="0">
                <a:latin typeface="Gulim"/>
                <a:cs typeface="Gulim"/>
              </a:rPr>
              <a:t>최적의</a:t>
            </a:r>
            <a:r>
              <a:rPr sz="1600" spc="-215" dirty="0">
                <a:latin typeface="Gulim"/>
                <a:cs typeface="Gulim"/>
              </a:rPr>
              <a:t> </a:t>
            </a:r>
            <a:r>
              <a:rPr sz="1600" dirty="0">
                <a:latin typeface="Gulim"/>
                <a:cs typeface="Gulim"/>
              </a:rPr>
              <a:t>값을</a:t>
            </a:r>
            <a:r>
              <a:rPr sz="1600" spc="-190" dirty="0">
                <a:latin typeface="Gulim"/>
                <a:cs typeface="Gulim"/>
              </a:rPr>
              <a:t> </a:t>
            </a:r>
            <a:r>
              <a:rPr sz="1600" spc="15" dirty="0">
                <a:latin typeface="Gulim"/>
                <a:cs typeface="Gulim"/>
              </a:rPr>
              <a:t>찾을것인가</a:t>
            </a:r>
            <a:r>
              <a:rPr sz="1600" spc="15" dirty="0">
                <a:latin typeface="Gill Sans MT"/>
                <a:cs typeface="Gill Sans MT"/>
              </a:rPr>
              <a:t>?</a:t>
            </a:r>
            <a:endParaRPr sz="1600">
              <a:latin typeface="Gill Sans MT"/>
              <a:cs typeface="Gill Sans MT"/>
            </a:endParaRPr>
          </a:p>
          <a:p>
            <a:pPr marL="363855">
              <a:lnSpc>
                <a:spcPct val="100000"/>
              </a:lnSpc>
              <a:spcBef>
                <a:spcPts val="1605"/>
              </a:spcBef>
            </a:pPr>
            <a:r>
              <a:rPr sz="1600" dirty="0">
                <a:latin typeface="Arial"/>
                <a:cs typeface="Arial"/>
              </a:rPr>
              <a:t>→ </a:t>
            </a:r>
            <a:r>
              <a:rPr sz="1600" spc="30" dirty="0">
                <a:latin typeface="Gill Sans MT"/>
                <a:cs typeface="Gill Sans MT"/>
              </a:rPr>
              <a:t>Cost </a:t>
            </a:r>
            <a:r>
              <a:rPr sz="1600" spc="65" dirty="0">
                <a:latin typeface="Gill Sans MT"/>
                <a:cs typeface="Gill Sans MT"/>
              </a:rPr>
              <a:t>Function</a:t>
            </a:r>
            <a:r>
              <a:rPr sz="1600" spc="-165" dirty="0">
                <a:latin typeface="Gill Sans MT"/>
                <a:cs typeface="Gill Sans MT"/>
              </a:rPr>
              <a:t> </a:t>
            </a:r>
            <a:r>
              <a:rPr sz="1600" dirty="0">
                <a:latin typeface="Gulim"/>
                <a:cs typeface="Gulim"/>
              </a:rPr>
              <a:t>설계</a:t>
            </a:r>
            <a:endParaRPr sz="1600">
              <a:latin typeface="Gulim"/>
              <a:cs typeface="Gulim"/>
            </a:endParaRPr>
          </a:p>
        </p:txBody>
      </p:sp>
    </p:spTree>
    <p:extLst>
      <p:ext uri="{BB962C8B-B14F-4D97-AF65-F5344CB8AC3E}">
        <p14:creationId xmlns:p14="http://schemas.microsoft.com/office/powerpoint/2010/main" val="760267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Cost Function</a:t>
            </a:r>
            <a:endParaRPr lang="ko-KR" altLang="en-US" dirty="0"/>
          </a:p>
        </p:txBody>
      </p:sp>
      <p:sp>
        <p:nvSpPr>
          <p:cNvPr id="33" name="object 4"/>
          <p:cNvSpPr/>
          <p:nvPr/>
        </p:nvSpPr>
        <p:spPr>
          <a:xfrm>
            <a:off x="3712197" y="1879883"/>
            <a:ext cx="5345259" cy="33051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5"/>
          <p:cNvSpPr/>
          <p:nvPr/>
        </p:nvSpPr>
        <p:spPr>
          <a:xfrm>
            <a:off x="5406272" y="3253258"/>
            <a:ext cx="0" cy="152400"/>
          </a:xfrm>
          <a:custGeom>
            <a:avLst/>
            <a:gdLst/>
            <a:ahLst/>
            <a:cxnLst/>
            <a:rect l="l" t="t" r="r" b="b"/>
            <a:pathLst>
              <a:path h="152400">
                <a:moveTo>
                  <a:pt x="0" y="0"/>
                </a:moveTo>
                <a:lnTo>
                  <a:pt x="0" y="151799"/>
                </a:lnTo>
              </a:path>
            </a:pathLst>
          </a:custGeom>
          <a:ln w="9524">
            <a:solidFill>
              <a:srgbClr val="E6913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6"/>
          <p:cNvSpPr/>
          <p:nvPr/>
        </p:nvSpPr>
        <p:spPr>
          <a:xfrm>
            <a:off x="5390539" y="3210033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65" y="43225"/>
                </a:moveTo>
                <a:lnTo>
                  <a:pt x="0" y="43225"/>
                </a:lnTo>
                <a:lnTo>
                  <a:pt x="15732" y="0"/>
                </a:lnTo>
                <a:lnTo>
                  <a:pt x="31465" y="43225"/>
                </a:lnTo>
                <a:close/>
              </a:path>
            </a:pathLst>
          </a:custGeom>
          <a:solidFill>
            <a:srgbClr val="E691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7"/>
          <p:cNvSpPr/>
          <p:nvPr/>
        </p:nvSpPr>
        <p:spPr>
          <a:xfrm>
            <a:off x="5390539" y="3210033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65" y="43225"/>
                </a:moveTo>
                <a:lnTo>
                  <a:pt x="15732" y="0"/>
                </a:lnTo>
                <a:lnTo>
                  <a:pt x="0" y="43225"/>
                </a:lnTo>
                <a:lnTo>
                  <a:pt x="31465" y="43225"/>
                </a:lnTo>
                <a:close/>
              </a:path>
            </a:pathLst>
          </a:custGeom>
          <a:ln w="9524">
            <a:solidFill>
              <a:srgbClr val="E6913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8"/>
          <p:cNvSpPr/>
          <p:nvPr/>
        </p:nvSpPr>
        <p:spPr>
          <a:xfrm>
            <a:off x="5390539" y="3405058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15732" y="43225"/>
                </a:moveTo>
                <a:lnTo>
                  <a:pt x="0" y="0"/>
                </a:lnTo>
                <a:lnTo>
                  <a:pt x="31465" y="0"/>
                </a:lnTo>
                <a:lnTo>
                  <a:pt x="15732" y="43225"/>
                </a:lnTo>
                <a:close/>
              </a:path>
            </a:pathLst>
          </a:custGeom>
          <a:solidFill>
            <a:srgbClr val="E691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9"/>
          <p:cNvSpPr/>
          <p:nvPr/>
        </p:nvSpPr>
        <p:spPr>
          <a:xfrm>
            <a:off x="5390539" y="3405058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0" y="0"/>
                </a:moveTo>
                <a:lnTo>
                  <a:pt x="15732" y="43225"/>
                </a:lnTo>
                <a:lnTo>
                  <a:pt x="31465" y="0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E6913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10"/>
          <p:cNvSpPr/>
          <p:nvPr/>
        </p:nvSpPr>
        <p:spPr>
          <a:xfrm>
            <a:off x="5165894" y="3566183"/>
            <a:ext cx="3175" cy="259715"/>
          </a:xfrm>
          <a:custGeom>
            <a:avLst/>
            <a:gdLst/>
            <a:ahLst/>
            <a:cxnLst/>
            <a:rect l="l" t="t" r="r" b="b"/>
            <a:pathLst>
              <a:path w="3175" h="259714">
                <a:moveTo>
                  <a:pt x="0" y="0"/>
                </a:moveTo>
                <a:lnTo>
                  <a:pt x="2705" y="259205"/>
                </a:lnTo>
              </a:path>
            </a:pathLst>
          </a:custGeom>
          <a:ln w="9524">
            <a:solidFill>
              <a:srgbClr val="E6913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11"/>
          <p:cNvSpPr/>
          <p:nvPr/>
        </p:nvSpPr>
        <p:spPr>
          <a:xfrm>
            <a:off x="5150162" y="3522959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0" y="43387"/>
                </a:moveTo>
                <a:lnTo>
                  <a:pt x="15280" y="0"/>
                </a:lnTo>
                <a:lnTo>
                  <a:pt x="31463" y="43058"/>
                </a:lnTo>
                <a:lnTo>
                  <a:pt x="0" y="43387"/>
                </a:lnTo>
                <a:close/>
              </a:path>
            </a:pathLst>
          </a:custGeom>
          <a:solidFill>
            <a:srgbClr val="E691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12"/>
          <p:cNvSpPr/>
          <p:nvPr/>
        </p:nvSpPr>
        <p:spPr>
          <a:xfrm>
            <a:off x="5150162" y="3522959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63" y="43058"/>
                </a:moveTo>
                <a:lnTo>
                  <a:pt x="15280" y="0"/>
                </a:lnTo>
                <a:lnTo>
                  <a:pt x="0" y="43387"/>
                </a:lnTo>
                <a:lnTo>
                  <a:pt x="31463" y="43058"/>
                </a:lnTo>
                <a:close/>
              </a:path>
            </a:pathLst>
          </a:custGeom>
          <a:ln w="9524">
            <a:solidFill>
              <a:srgbClr val="E6913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13"/>
          <p:cNvSpPr/>
          <p:nvPr/>
        </p:nvSpPr>
        <p:spPr>
          <a:xfrm>
            <a:off x="5152868" y="3825224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16183" y="43387"/>
                </a:moveTo>
                <a:lnTo>
                  <a:pt x="0" y="328"/>
                </a:lnTo>
                <a:lnTo>
                  <a:pt x="31463" y="0"/>
                </a:lnTo>
                <a:lnTo>
                  <a:pt x="16183" y="43387"/>
                </a:lnTo>
                <a:close/>
              </a:path>
            </a:pathLst>
          </a:custGeom>
          <a:solidFill>
            <a:srgbClr val="E691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14"/>
          <p:cNvSpPr/>
          <p:nvPr/>
        </p:nvSpPr>
        <p:spPr>
          <a:xfrm>
            <a:off x="5152868" y="3825224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0" y="328"/>
                </a:moveTo>
                <a:lnTo>
                  <a:pt x="16183" y="43387"/>
                </a:lnTo>
                <a:lnTo>
                  <a:pt x="31463" y="0"/>
                </a:lnTo>
                <a:lnTo>
                  <a:pt x="0" y="328"/>
                </a:lnTo>
                <a:close/>
              </a:path>
            </a:pathLst>
          </a:custGeom>
          <a:ln w="9524">
            <a:solidFill>
              <a:srgbClr val="E6913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15"/>
          <p:cNvSpPr/>
          <p:nvPr/>
        </p:nvSpPr>
        <p:spPr>
          <a:xfrm>
            <a:off x="5840297" y="3167936"/>
            <a:ext cx="0" cy="121920"/>
          </a:xfrm>
          <a:custGeom>
            <a:avLst/>
            <a:gdLst/>
            <a:ahLst/>
            <a:cxnLst/>
            <a:rect l="l" t="t" r="r" b="b"/>
            <a:pathLst>
              <a:path h="121919">
                <a:moveTo>
                  <a:pt x="0" y="0"/>
                </a:moveTo>
                <a:lnTo>
                  <a:pt x="0" y="121799"/>
                </a:lnTo>
              </a:path>
            </a:pathLst>
          </a:custGeom>
          <a:ln w="9524">
            <a:solidFill>
              <a:srgbClr val="E6913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16"/>
          <p:cNvSpPr/>
          <p:nvPr/>
        </p:nvSpPr>
        <p:spPr>
          <a:xfrm>
            <a:off x="5824564" y="3124710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65" y="43225"/>
                </a:moveTo>
                <a:lnTo>
                  <a:pt x="0" y="43225"/>
                </a:lnTo>
                <a:lnTo>
                  <a:pt x="15732" y="0"/>
                </a:lnTo>
                <a:lnTo>
                  <a:pt x="31465" y="43225"/>
                </a:lnTo>
                <a:close/>
              </a:path>
            </a:pathLst>
          </a:custGeom>
          <a:solidFill>
            <a:srgbClr val="E691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17"/>
          <p:cNvSpPr/>
          <p:nvPr/>
        </p:nvSpPr>
        <p:spPr>
          <a:xfrm>
            <a:off x="5824564" y="3124710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65" y="43225"/>
                </a:moveTo>
                <a:lnTo>
                  <a:pt x="15732" y="0"/>
                </a:lnTo>
                <a:lnTo>
                  <a:pt x="0" y="43225"/>
                </a:lnTo>
                <a:lnTo>
                  <a:pt x="31465" y="43225"/>
                </a:lnTo>
                <a:close/>
              </a:path>
            </a:pathLst>
          </a:custGeom>
          <a:ln w="9524">
            <a:solidFill>
              <a:srgbClr val="E6913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18"/>
          <p:cNvSpPr/>
          <p:nvPr/>
        </p:nvSpPr>
        <p:spPr>
          <a:xfrm>
            <a:off x="5824564" y="3289735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15732" y="43225"/>
                </a:moveTo>
                <a:lnTo>
                  <a:pt x="0" y="0"/>
                </a:lnTo>
                <a:lnTo>
                  <a:pt x="31465" y="0"/>
                </a:lnTo>
                <a:lnTo>
                  <a:pt x="15732" y="43225"/>
                </a:lnTo>
                <a:close/>
              </a:path>
            </a:pathLst>
          </a:custGeom>
          <a:solidFill>
            <a:srgbClr val="E691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19"/>
          <p:cNvSpPr/>
          <p:nvPr/>
        </p:nvSpPr>
        <p:spPr>
          <a:xfrm>
            <a:off x="5824564" y="3289735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0" y="0"/>
                </a:moveTo>
                <a:lnTo>
                  <a:pt x="15732" y="43225"/>
                </a:lnTo>
                <a:lnTo>
                  <a:pt x="31465" y="0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E6913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20"/>
          <p:cNvSpPr txBox="1"/>
          <p:nvPr/>
        </p:nvSpPr>
        <p:spPr>
          <a:xfrm>
            <a:off x="4582345" y="4400623"/>
            <a:ext cx="4408170" cy="69762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17780" algn="r">
              <a:lnSpc>
                <a:spcPct val="100000"/>
              </a:lnSpc>
              <a:spcBef>
                <a:spcPts val="100"/>
              </a:spcBef>
            </a:pPr>
            <a:r>
              <a:rPr sz="1100" b="1" dirty="0">
                <a:solidFill>
                  <a:srgbClr val="0000FF"/>
                </a:solidFill>
                <a:latin typeface="Gulim"/>
                <a:cs typeface="Gulim"/>
              </a:rPr>
              <a:t>학습시간</a:t>
            </a:r>
            <a:endParaRPr sz="1100" b="1">
              <a:solidFill>
                <a:srgbClr val="0000FF"/>
              </a:solidFill>
              <a:latin typeface="Gulim"/>
              <a:cs typeface="Gulim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850">
              <a:latin typeface="Times New Roman"/>
              <a:cs typeface="Times New Roman"/>
            </a:endParaRPr>
          </a:p>
          <a:p>
            <a:pPr marL="63500">
              <a:lnSpc>
                <a:spcPts val="1065"/>
              </a:lnSpc>
            </a:pPr>
            <a:r>
              <a:rPr sz="1100" b="1" spc="20" dirty="0">
                <a:latin typeface="Gulim"/>
                <a:cs typeface="Gulim"/>
              </a:rPr>
              <a:t>비용 </a:t>
            </a:r>
            <a:r>
              <a:rPr sz="1100" b="1" dirty="0">
                <a:latin typeface="Arial"/>
                <a:cs typeface="Arial"/>
              </a:rPr>
              <a:t>= </a:t>
            </a:r>
            <a:r>
              <a:rPr sz="1100" b="1" spc="15" dirty="0">
                <a:latin typeface="Arial"/>
                <a:cs typeface="Arial"/>
              </a:rPr>
              <a:t>(</a:t>
            </a:r>
            <a:r>
              <a:rPr sz="1100" b="1" spc="15" dirty="0">
                <a:latin typeface="Gulim"/>
                <a:cs typeface="Gulim"/>
              </a:rPr>
              <a:t>실제값 </a:t>
            </a:r>
            <a:r>
              <a:rPr sz="1100" b="1" dirty="0">
                <a:latin typeface="Arial"/>
                <a:cs typeface="Arial"/>
              </a:rPr>
              <a:t>- </a:t>
            </a:r>
            <a:r>
              <a:rPr sz="1100" b="1" spc="20" dirty="0">
                <a:latin typeface="Gulim"/>
                <a:cs typeface="Gulim"/>
              </a:rPr>
              <a:t>예측값 </a:t>
            </a:r>
            <a:r>
              <a:rPr sz="1100" b="1" dirty="0">
                <a:latin typeface="Arial"/>
                <a:cs typeface="Arial"/>
              </a:rPr>
              <a:t>) </a:t>
            </a:r>
            <a:r>
              <a:rPr sz="1050" b="1" spc="22" baseline="31746" dirty="0">
                <a:latin typeface="Arial"/>
                <a:cs typeface="Arial"/>
              </a:rPr>
              <a:t>2 </a:t>
            </a:r>
            <a:r>
              <a:rPr sz="1100" b="1" dirty="0">
                <a:latin typeface="Arial"/>
                <a:cs typeface="Arial"/>
              </a:rPr>
              <a:t>+ </a:t>
            </a:r>
            <a:r>
              <a:rPr sz="1100" b="1" spc="15" dirty="0">
                <a:latin typeface="Arial"/>
                <a:cs typeface="Arial"/>
              </a:rPr>
              <a:t>(</a:t>
            </a:r>
            <a:r>
              <a:rPr sz="1100" b="1" spc="15" dirty="0">
                <a:latin typeface="Gulim"/>
                <a:cs typeface="Gulim"/>
              </a:rPr>
              <a:t>실제값 </a:t>
            </a:r>
            <a:r>
              <a:rPr sz="1100" b="1" dirty="0">
                <a:latin typeface="Arial"/>
                <a:cs typeface="Arial"/>
              </a:rPr>
              <a:t>- </a:t>
            </a:r>
            <a:r>
              <a:rPr sz="1100" b="1" spc="20" dirty="0">
                <a:latin typeface="Gulim"/>
                <a:cs typeface="Gulim"/>
              </a:rPr>
              <a:t>예측값 </a:t>
            </a:r>
            <a:r>
              <a:rPr sz="1100" b="1" spc="5" dirty="0">
                <a:latin typeface="Arial"/>
                <a:cs typeface="Arial"/>
              </a:rPr>
              <a:t>)</a:t>
            </a:r>
            <a:r>
              <a:rPr sz="1050" b="1" spc="7" baseline="31746" dirty="0">
                <a:latin typeface="Arial"/>
                <a:cs typeface="Arial"/>
              </a:rPr>
              <a:t>2 </a:t>
            </a:r>
            <a:r>
              <a:rPr sz="1100" b="1" dirty="0">
                <a:latin typeface="Arial"/>
                <a:cs typeface="Arial"/>
              </a:rPr>
              <a:t>+</a:t>
            </a:r>
            <a:r>
              <a:rPr sz="1100" b="1" spc="-30" dirty="0">
                <a:latin typeface="Arial"/>
                <a:cs typeface="Arial"/>
              </a:rPr>
              <a:t> </a:t>
            </a:r>
            <a:r>
              <a:rPr sz="1100" b="1" dirty="0">
                <a:latin typeface="Arial"/>
                <a:cs typeface="Arial"/>
              </a:rPr>
              <a:t>…..</a:t>
            </a:r>
            <a:endParaRPr sz="1100">
              <a:latin typeface="Arial"/>
              <a:cs typeface="Arial"/>
            </a:endParaRPr>
          </a:p>
          <a:p>
            <a:pPr marL="982980">
              <a:lnSpc>
                <a:spcPts val="585"/>
              </a:lnSpc>
              <a:tabLst>
                <a:tab pos="1587500" algn="l"/>
                <a:tab pos="2410460" algn="l"/>
                <a:tab pos="3014980" algn="l"/>
              </a:tabLst>
            </a:pPr>
            <a:r>
              <a:rPr sz="700" b="1" spc="15" dirty="0">
                <a:latin typeface="Arial"/>
                <a:cs typeface="Arial"/>
              </a:rPr>
              <a:t>1	1	2	2</a:t>
            </a:r>
            <a:endParaRPr sz="700">
              <a:latin typeface="Arial"/>
              <a:cs typeface="Arial"/>
            </a:endParaRPr>
          </a:p>
        </p:txBody>
      </p:sp>
      <p:sp>
        <p:nvSpPr>
          <p:cNvPr id="50" name="object 21"/>
          <p:cNvSpPr txBox="1"/>
          <p:nvPr/>
        </p:nvSpPr>
        <p:spPr>
          <a:xfrm>
            <a:off x="4363722" y="2026749"/>
            <a:ext cx="736600" cy="182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dirty="0">
                <a:solidFill>
                  <a:srgbClr val="FF0000"/>
                </a:solidFill>
                <a:latin typeface="Gulim"/>
                <a:cs typeface="Gulim"/>
              </a:rPr>
              <a:t>토익성적</a:t>
            </a:r>
            <a:endParaRPr sz="1100" b="1">
              <a:solidFill>
                <a:srgbClr val="FF0000"/>
              </a:solidFill>
              <a:latin typeface="Gulim"/>
              <a:cs typeface="Gulim"/>
            </a:endParaRPr>
          </a:p>
        </p:txBody>
      </p:sp>
      <p:graphicFrame>
        <p:nvGraphicFramePr>
          <p:cNvPr id="51" name="object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0700888"/>
              </p:ext>
            </p:extLst>
          </p:nvPr>
        </p:nvGraphicFramePr>
        <p:xfrm>
          <a:off x="870109" y="2060848"/>
          <a:ext cx="2399030" cy="293368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084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90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66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1300" b="1" spc="-5" dirty="0">
                          <a:latin typeface="Gulim"/>
                          <a:cs typeface="Gulim"/>
                        </a:rPr>
                        <a:t>학습시간</a:t>
                      </a:r>
                      <a:r>
                        <a:rPr sz="1300" b="1" spc="-5" dirty="0">
                          <a:latin typeface="Arial"/>
                          <a:cs typeface="Arial"/>
                        </a:rPr>
                        <a:t>(</a:t>
                      </a:r>
                      <a:r>
                        <a:rPr sz="1300" b="1" spc="-5" dirty="0">
                          <a:latin typeface="Gulim"/>
                          <a:cs typeface="Gulim"/>
                        </a:rPr>
                        <a:t>시간</a:t>
                      </a:r>
                      <a:r>
                        <a:rPr sz="1300" b="1" spc="-5" dirty="0">
                          <a:latin typeface="Arial"/>
                          <a:cs typeface="Arial"/>
                        </a:rPr>
                        <a:t>)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1206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1300" b="1" spc="-5" dirty="0">
                          <a:latin typeface="Gulim"/>
                          <a:cs typeface="Gulim"/>
                        </a:rPr>
                        <a:t>토익성적</a:t>
                      </a:r>
                      <a:r>
                        <a:rPr sz="1300" b="1" spc="-5" dirty="0">
                          <a:latin typeface="Arial"/>
                          <a:cs typeface="Arial"/>
                        </a:rPr>
                        <a:t>(</a:t>
                      </a:r>
                      <a:r>
                        <a:rPr sz="1300" b="1" spc="-5" dirty="0">
                          <a:latin typeface="Gulim"/>
                          <a:cs typeface="Gulim"/>
                        </a:rPr>
                        <a:t>점</a:t>
                      </a:r>
                      <a:r>
                        <a:rPr sz="1300" b="1" spc="-5" dirty="0">
                          <a:latin typeface="Arial"/>
                          <a:cs typeface="Arial"/>
                        </a:rPr>
                        <a:t>)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1206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66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1300" spc="-5" dirty="0">
                          <a:latin typeface="Arial"/>
                          <a:cs typeface="Arial"/>
                        </a:rPr>
                        <a:t>54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1206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1300" spc="-5" dirty="0">
                          <a:latin typeface="Arial"/>
                          <a:cs typeface="Arial"/>
                        </a:rPr>
                        <a:t>800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1206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66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1300" dirty="0">
                          <a:latin typeface="Arial"/>
                          <a:cs typeface="Arial"/>
                        </a:rPr>
                        <a:t>8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1206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1300" spc="-5" dirty="0">
                          <a:latin typeface="Arial"/>
                          <a:cs typeface="Arial"/>
                        </a:rPr>
                        <a:t>320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1206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66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1300" spc="-5" dirty="0">
                          <a:latin typeface="Arial"/>
                          <a:cs typeface="Arial"/>
                        </a:rPr>
                        <a:t>30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1206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1300" spc="-5" dirty="0">
                          <a:latin typeface="Arial"/>
                          <a:cs typeface="Arial"/>
                        </a:rPr>
                        <a:t>600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1206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66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1300" spc="-5" dirty="0">
                          <a:latin typeface="Arial"/>
                          <a:cs typeface="Arial"/>
                        </a:rPr>
                        <a:t>24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1206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1300" spc="-5" dirty="0">
                          <a:latin typeface="Arial"/>
                          <a:cs typeface="Arial"/>
                        </a:rPr>
                        <a:t>630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1206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66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1300" spc="-5" dirty="0">
                          <a:latin typeface="Arial"/>
                          <a:cs typeface="Arial"/>
                        </a:rPr>
                        <a:t>46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1206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1300" spc="-5" dirty="0">
                          <a:latin typeface="Arial"/>
                          <a:cs typeface="Arial"/>
                        </a:rPr>
                        <a:t>700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1206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66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1300" spc="-5" dirty="0">
                          <a:latin typeface="Arial"/>
                          <a:cs typeface="Arial"/>
                        </a:rPr>
                        <a:t>12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1206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1300" spc="-5" dirty="0">
                          <a:latin typeface="Arial"/>
                          <a:cs typeface="Arial"/>
                        </a:rPr>
                        <a:t>680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1206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66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1300" spc="-5" dirty="0">
                          <a:latin typeface="Arial"/>
                          <a:cs typeface="Arial"/>
                        </a:rPr>
                        <a:t>20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1206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1300" spc="-5" dirty="0">
                          <a:latin typeface="Arial"/>
                          <a:cs typeface="Arial"/>
                        </a:rPr>
                        <a:t>730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1206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66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1300" spc="-5" dirty="0">
                          <a:latin typeface="Arial"/>
                          <a:cs typeface="Arial"/>
                        </a:rPr>
                        <a:t>37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1206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1300" spc="-5" dirty="0">
                          <a:latin typeface="Arial"/>
                          <a:cs typeface="Arial"/>
                        </a:rPr>
                        <a:t>720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1206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666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1300" spc="-5" dirty="0">
                          <a:latin typeface="Arial"/>
                          <a:cs typeface="Arial"/>
                        </a:rPr>
                        <a:t>40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1206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1300" spc="-5" dirty="0">
                          <a:latin typeface="Arial"/>
                          <a:cs typeface="Arial"/>
                        </a:rPr>
                        <a:t>700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1206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666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1300" spc="-5" dirty="0">
                          <a:latin typeface="Arial"/>
                          <a:cs typeface="Arial"/>
                        </a:rPr>
                        <a:t>48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1206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1300" spc="-5" dirty="0">
                          <a:latin typeface="Arial"/>
                          <a:cs typeface="Arial"/>
                        </a:rPr>
                        <a:t>920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1206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69732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마스터-A3">
  <a:themeElements>
    <a:clrScheme name="마스터-A3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마스터-A3">
      <a:majorFont>
        <a:latin typeface="맑은 고딕"/>
        <a:ea typeface="맑은 고딕"/>
        <a:cs typeface=""/>
      </a:majorFont>
      <a:minorFont>
        <a:latin typeface="맑은 고딕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sm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1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굴림" pitchFamily="50" charset="-127"/>
            <a:ea typeface="굴림" pitchFamily="50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sm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1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굴림" pitchFamily="50" charset="-127"/>
            <a:ea typeface="굴림" pitchFamily="50" charset="-127"/>
          </a:defRPr>
        </a:defPPr>
      </a:lstStyle>
    </a:lnDef>
    <a:txDef>
      <a:spPr bwMode="auto">
        <a:noFill/>
        <a:ln>
          <a:noFill/>
        </a:ln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  <a:ext uri="{91240B29-F687-4F45-9708-019B960494DF}">
            <a14:hiddenLine xmlns:a14="http://schemas.microsoft.com/office/drawing/2010/main" w="9525" algn="ctr">
              <a:solidFill>
                <a:srgbClr val="000000"/>
              </a:solidFill>
              <a:miter lim="800000"/>
              <a:headEnd/>
              <a:tailEnd/>
            </a14:hiddenLine>
          </a:ext>
        </a:extLst>
      </a:spPr>
      <a:bodyPr vert="horz" wrap="none" lIns="94323" tIns="47169" rIns="94323" bIns="47169" numCol="1" anchor="ctr" anchorCtr="0" compatLnSpc="1">
        <a:prstTxWarp prst="textNoShape">
          <a:avLst/>
        </a:prstTxWarp>
        <a:spAutoFit/>
      </a:bodyPr>
      <a:lstStyle>
        <a:defPPr latinLnBrk="0">
          <a:defRPr sz="1400" b="0" kern="0" dirty="0" smtClean="0">
            <a:latin typeface="나눔바른고딕 Light" panose="020B0603020101020101" pitchFamily="50" charset="-127"/>
            <a:ea typeface="나눔바른고딕 Light" panose="020B0603020101020101" pitchFamily="50" charset="-127"/>
          </a:defRPr>
        </a:defPPr>
      </a:lstStyle>
    </a:txDef>
  </a:objectDefaults>
  <a:extraClrSchemeLst>
    <a:extraClrScheme>
      <a:clrScheme name="마스터-A3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마스터-A3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마스터-A3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마스터-A3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마스터-A3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마스터-A3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마스터-A3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03528A060936AE43887E058DE663D7EC" ma:contentTypeVersion="0" ma:contentTypeDescription="새 문서를 만듭니다." ma:contentTypeScope="" ma:versionID="cc60be2c3fff4fb62de28a0133fa1cee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98509c16e2068e4d5d0612c501c19757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E8FB3E6D-D802-4CCE-8EA3-0759F2BD2F2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2DE3B485-6806-4070-B91F-4E0C246DC50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8806714-A181-4FCC-8624-BF3ED16F8B3A}">
  <ds:schemaRefs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purl.org/dc/terms/"/>
    <ds:schemaRef ds:uri="http://www.w3.org/XML/1998/namespace"/>
    <ds:schemaRef ds:uri="http://purl.org/dc/dcmitype/"/>
    <ds:schemaRef ds:uri="http://schemas.microsoft.com/office/2006/metadata/properties"/>
    <ds:schemaRef ds:uri="http://schemas.openxmlformats.org/package/2006/metadata/core-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10886</TotalTime>
  <Words>1604</Words>
  <Application>Microsoft Office PowerPoint</Application>
  <PresentationFormat>A4 용지(210x297mm)</PresentationFormat>
  <Paragraphs>506</Paragraphs>
  <Slides>60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60</vt:i4>
      </vt:variant>
    </vt:vector>
  </HeadingPairs>
  <TitlesOfParts>
    <vt:vector size="73" baseType="lpstr">
      <vt:lpstr>Gill Sans MT</vt:lpstr>
      <vt:lpstr>굴림</vt:lpstr>
      <vt:lpstr>나눔고딕</vt:lpstr>
      <vt:lpstr>맑은 고딕</vt:lpstr>
      <vt:lpstr>Wingdings</vt:lpstr>
      <vt:lpstr>굴림</vt:lpstr>
      <vt:lpstr>Cambria Math</vt:lpstr>
      <vt:lpstr>나눔바른고딕</vt:lpstr>
      <vt:lpstr>Times New Roman</vt:lpstr>
      <vt:lpstr>나눔바른고딕 Light</vt:lpstr>
      <vt:lpstr>Arial</vt:lpstr>
      <vt:lpstr>나눔고딕 Bold</vt:lpstr>
      <vt:lpstr>마스터-A3</vt:lpstr>
      <vt:lpstr>딥 러닝(Deep Learning)</vt:lpstr>
      <vt:lpstr>교육 순서</vt:lpstr>
      <vt:lpstr>Morgan – Movie Trailer by Watson</vt:lpstr>
      <vt:lpstr>Review, 딥러닝의 학습절차</vt:lpstr>
      <vt:lpstr>기억해야 할 용어</vt:lpstr>
      <vt:lpstr>Linear Regression - 학습데이터</vt:lpstr>
      <vt:lpstr>Linear Regression – 가설 H(X)</vt:lpstr>
      <vt:lpstr>Linear Regression 에서 학습의 의미</vt:lpstr>
      <vt:lpstr>Cost Function</vt:lpstr>
      <vt:lpstr>Cost Function</vt:lpstr>
      <vt:lpstr>Gradient Descent Algorithm</vt:lpstr>
      <vt:lpstr>Gradient Descent Algorithm</vt:lpstr>
      <vt:lpstr>Gradient Descent Algorithm</vt:lpstr>
      <vt:lpstr>Linear Regression - TensorFlow</vt:lpstr>
      <vt:lpstr>Linear Regression 요약</vt:lpstr>
      <vt:lpstr>Convex Function</vt:lpstr>
      <vt:lpstr>MultiVariable Linear Regression</vt:lpstr>
      <vt:lpstr>MultiVariable Linear Regression</vt:lpstr>
      <vt:lpstr>Matrix</vt:lpstr>
      <vt:lpstr>MultiVariable Linear Regression - TensorFlow</vt:lpstr>
      <vt:lpstr>딥러닝의 기초 - Perceptron</vt:lpstr>
      <vt:lpstr>Perceptron의 학습 원리</vt:lpstr>
      <vt:lpstr>Perceptron: Feed Forward (신경망 연산)</vt:lpstr>
      <vt:lpstr>Perceptron: Feed Forward (신경망 연산)</vt:lpstr>
      <vt:lpstr>Perceptron: Feed Forward (신경망 연산)</vt:lpstr>
      <vt:lpstr>Logistic Classifier</vt:lpstr>
      <vt:lpstr>Logistic Classifier</vt:lpstr>
      <vt:lpstr>Logistic Classifier</vt:lpstr>
      <vt:lpstr>Activation Function (활성화 함수)</vt:lpstr>
      <vt:lpstr>Perceptron: Feed Forward (신경망 연산)</vt:lpstr>
      <vt:lpstr>Sigmoid</vt:lpstr>
      <vt:lpstr>Perceptron: Feed Forward (신경망 연산)</vt:lpstr>
      <vt:lpstr>Perceptron: Feed Forward (신경망 연산)</vt:lpstr>
      <vt:lpstr>Perceptron: 실제로 계산해 볼까요? - 계산</vt:lpstr>
      <vt:lpstr>Perceptron: 실제로 계산해 볼까요? – 활성화 함수</vt:lpstr>
      <vt:lpstr>Logistic Regression - CostFunction</vt:lpstr>
      <vt:lpstr>Logistic Regression - CostFunction</vt:lpstr>
      <vt:lpstr>Logistic Regression - TensorFlow</vt:lpstr>
      <vt:lpstr>Activation Function (활성화 함수)</vt:lpstr>
      <vt:lpstr>딥러닝은 수십개 Perceptron의 연결 네트워크</vt:lpstr>
      <vt:lpstr>Single Perceptron 구현 실습</vt:lpstr>
      <vt:lpstr>신경망에서는 X, W를 Matrix(2차원 배열)로 표현</vt:lpstr>
      <vt:lpstr>정리하면</vt:lpstr>
      <vt:lpstr>한가지 더, Bias를 Matrix에 넣어 함께 계산할 수도 있음</vt:lpstr>
      <vt:lpstr>실습에서는 간단하게 구현하기 위해 Matrix에 넣고 계산하겠음</vt:lpstr>
      <vt:lpstr>그 결과를 Activation Function에 넣으면 끝!</vt:lpstr>
      <vt:lpstr>[실습] Lab2_Single_Perceptron</vt:lpstr>
      <vt:lpstr>TIP) GPU 사용</vt:lpstr>
      <vt:lpstr>Multinomial Logistic Regression</vt:lpstr>
      <vt:lpstr>Multinomial Logistic Regression - Sigmoid</vt:lpstr>
      <vt:lpstr>Softmax</vt:lpstr>
      <vt:lpstr>Corss Entropy</vt:lpstr>
      <vt:lpstr>Cost Function</vt:lpstr>
      <vt:lpstr>Softmax - Sample</vt:lpstr>
      <vt:lpstr>Softmax - TensorFlow</vt:lpstr>
      <vt:lpstr>하나만 더 배우기</vt:lpstr>
      <vt:lpstr>확률을 계산하는 Activation Function: Softmax</vt:lpstr>
      <vt:lpstr>여기서 한 개만 출력하고 싶으면? One Hot Encoding</vt:lpstr>
      <vt:lpstr>그런데, Perceptron 만든 과학자들의 고민이 있었으니..</vt:lpstr>
      <vt:lpstr>PowerPoint 프레젠테이션</vt:lpstr>
    </vt:vector>
  </TitlesOfParts>
  <Company>Kolon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박보름</dc:creator>
  <cp:lastModifiedBy>엄보현(스마트연구1팀/선임/-)</cp:lastModifiedBy>
  <cp:revision>1117</cp:revision>
  <dcterms:created xsi:type="dcterms:W3CDTF">2010-08-31T00:42:20Z</dcterms:created>
  <dcterms:modified xsi:type="dcterms:W3CDTF">2019-11-18T00:49:08Z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0x01010003528A060936AE43887E058DE663D7EC</vt:lpwstr>
  </property>
  <property fmtid="{D5CDD505-2E9C-101B-9397-08002B2CF9AE}" pid="3" name="Order">
    <vt:r8>31800</vt:r8>
  </property>
  <property fmtid="{D5CDD505-2E9C-101B-9397-08002B2CF9AE}" pid="4" name="TemplateUrl">
    <vt:lpwstr/>
  </property>
  <property fmtid="{D5CDD505-2E9C-101B-9397-08002B2CF9AE}" pid="5" name="xd_Signature">
    <vt:bool>false</vt:bool>
  </property>
  <property fmtid="{D5CDD505-2E9C-101B-9397-08002B2CF9AE}" pid="6" name="xd_ProgID">
    <vt:lpwstr/>
  </property>
</Properties>
</file>